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84"/>
  </p:notesMasterIdLst>
  <p:handoutMasterIdLst>
    <p:handoutMasterId r:id="rId85"/>
  </p:handoutMasterIdLst>
  <p:sldIdLst>
    <p:sldId id="307" r:id="rId2"/>
    <p:sldId id="533" r:id="rId3"/>
    <p:sldId id="836" r:id="rId4"/>
    <p:sldId id="972" r:id="rId5"/>
    <p:sldId id="309" r:id="rId6"/>
    <p:sldId id="842" r:id="rId7"/>
    <p:sldId id="843" r:id="rId8"/>
    <p:sldId id="914" r:id="rId9"/>
    <p:sldId id="915" r:id="rId10"/>
    <p:sldId id="923" r:id="rId11"/>
    <p:sldId id="315" r:id="rId12"/>
    <p:sldId id="469" r:id="rId13"/>
    <p:sldId id="924" r:id="rId14"/>
    <p:sldId id="925" r:id="rId15"/>
    <p:sldId id="926" r:id="rId16"/>
    <p:sldId id="927" r:id="rId17"/>
    <p:sldId id="929" r:id="rId18"/>
    <p:sldId id="930" r:id="rId19"/>
    <p:sldId id="841" r:id="rId20"/>
    <p:sldId id="973" r:id="rId21"/>
    <p:sldId id="467" r:id="rId22"/>
    <p:sldId id="931" r:id="rId23"/>
    <p:sldId id="932" r:id="rId24"/>
    <p:sldId id="539" r:id="rId25"/>
    <p:sldId id="767" r:id="rId26"/>
    <p:sldId id="477" r:id="rId27"/>
    <p:sldId id="478" r:id="rId28"/>
    <p:sldId id="873" r:id="rId29"/>
    <p:sldId id="937" r:id="rId30"/>
    <p:sldId id="933" r:id="rId31"/>
    <p:sldId id="934" r:id="rId32"/>
    <p:sldId id="938" r:id="rId33"/>
    <p:sldId id="939" r:id="rId34"/>
    <p:sldId id="489" r:id="rId35"/>
    <p:sldId id="974" r:id="rId36"/>
    <p:sldId id="840" r:id="rId37"/>
    <p:sldId id="792" r:id="rId38"/>
    <p:sldId id="880" r:id="rId39"/>
    <p:sldId id="882" r:id="rId40"/>
    <p:sldId id="940" r:id="rId41"/>
    <p:sldId id="791" r:id="rId42"/>
    <p:sldId id="808" r:id="rId43"/>
    <p:sldId id="942" r:id="rId44"/>
    <p:sldId id="944" r:id="rId45"/>
    <p:sldId id="945" r:id="rId46"/>
    <p:sldId id="947" r:id="rId47"/>
    <p:sldId id="657" r:id="rId48"/>
    <p:sldId id="975" r:id="rId49"/>
    <p:sldId id="816" r:id="rId50"/>
    <p:sldId id="817" r:id="rId51"/>
    <p:sldId id="819" r:id="rId52"/>
    <p:sldId id="820" r:id="rId53"/>
    <p:sldId id="976" r:id="rId54"/>
    <p:sldId id="948" r:id="rId55"/>
    <p:sldId id="821" r:id="rId56"/>
    <p:sldId id="510" r:id="rId57"/>
    <p:sldId id="977" r:id="rId58"/>
    <p:sldId id="690" r:id="rId59"/>
    <p:sldId id="827" r:id="rId60"/>
    <p:sldId id="695" r:id="rId61"/>
    <p:sldId id="956" r:id="rId62"/>
    <p:sldId id="697" r:id="rId63"/>
    <p:sldId id="957" r:id="rId64"/>
    <p:sldId id="700" r:id="rId65"/>
    <p:sldId id="958" r:id="rId66"/>
    <p:sldId id="702" r:id="rId67"/>
    <p:sldId id="703" r:id="rId68"/>
    <p:sldId id="959" r:id="rId69"/>
    <p:sldId id="704" r:id="rId70"/>
    <p:sldId id="960" r:id="rId71"/>
    <p:sldId id="706" r:id="rId72"/>
    <p:sldId id="830" r:id="rId73"/>
    <p:sldId id="710" r:id="rId74"/>
    <p:sldId id="712" r:id="rId75"/>
    <p:sldId id="961" r:id="rId76"/>
    <p:sldId id="962" r:id="rId77"/>
    <p:sldId id="968" r:id="rId78"/>
    <p:sldId id="969" r:id="rId79"/>
    <p:sldId id="714" r:id="rId80"/>
    <p:sldId id="970" r:id="rId81"/>
    <p:sldId id="971" r:id="rId82"/>
    <p:sldId id="441" r:id="rId83"/>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50" d="100"/>
          <a:sy n="50" d="100"/>
        </p:scale>
        <p:origin x="-816" y="-3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5" Type="http://schemas.openxmlformats.org/officeDocument/2006/relationships/image" Target="../media/image43.emf"/><Relationship Id="rId4"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2016/2/29 Monday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2016/2/29 Monday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71221776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C:\Users\Administrator\Desktop\新建文件夹\21463231_122822153001_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483" y="-26590"/>
            <a:ext cx="12287895" cy="694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10.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oleObject" Target="../embeddings/oleObject6.bin"/><Relationship Id="rId7" Type="http://schemas.openxmlformats.org/officeDocument/2006/relationships/slide" Target="slide12.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slide" Target="slide11.xml"/><Relationship Id="rId11" Type="http://schemas.openxmlformats.org/officeDocument/2006/relationships/slide" Target="slide16.xml"/><Relationship Id="rId5" Type="http://schemas.openxmlformats.org/officeDocument/2006/relationships/image" Target="../media/image19.emf"/><Relationship Id="rId10" Type="http://schemas.openxmlformats.org/officeDocument/2006/relationships/slide" Target="slide15.xml"/><Relationship Id="rId4" Type="http://schemas.openxmlformats.org/officeDocument/2006/relationships/package" Target="../embeddings/Microsoft_Word___6.docx"/><Relationship Id="rId9"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16.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16.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16.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oleObject" Target="../embeddings/oleObject7.bin"/><Relationship Id="rId7" Type="http://schemas.openxmlformats.org/officeDocument/2006/relationships/slide" Target="slide12.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slide" Target="slide11.xml"/><Relationship Id="rId11" Type="http://schemas.openxmlformats.org/officeDocument/2006/relationships/slide" Target="slide16.xml"/><Relationship Id="rId5" Type="http://schemas.openxmlformats.org/officeDocument/2006/relationships/image" Target="../media/image20.emf"/><Relationship Id="rId10" Type="http://schemas.openxmlformats.org/officeDocument/2006/relationships/slide" Target="slide15.xml"/><Relationship Id="rId4" Type="http://schemas.openxmlformats.org/officeDocument/2006/relationships/package" Target="../embeddings/Microsoft_Word___7.docx"/><Relationship Id="rId9" Type="http://schemas.openxmlformats.org/officeDocument/2006/relationships/slide" Target="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8.bin"/><Relationship Id="rId7" Type="http://schemas.openxmlformats.org/officeDocument/2006/relationships/package" Target="../embeddings/Microsoft_Word___9.docx"/><Relationship Id="rId12" Type="http://schemas.openxmlformats.org/officeDocument/2006/relationships/slide" Target="slide2.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23.emf"/><Relationship Id="rId5" Type="http://schemas.openxmlformats.org/officeDocument/2006/relationships/image" Target="../media/image21.emf"/><Relationship Id="rId10" Type="http://schemas.openxmlformats.org/officeDocument/2006/relationships/package" Target="../embeddings/Microsoft_Word___10.docx"/><Relationship Id="rId4" Type="http://schemas.openxmlformats.org/officeDocument/2006/relationships/package" Target="../embeddings/Microsoft_Word___8.docx"/><Relationship Id="rId9"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56.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47.xml"/><Relationship Id="rId5" Type="http://schemas.openxmlformats.org/officeDocument/2006/relationships/slide" Target="slide34.xml"/><Relationship Id="rId4" Type="http://schemas.openxmlformats.org/officeDocument/2006/relationships/slide" Target="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11.bin"/><Relationship Id="rId7" Type="http://schemas.openxmlformats.org/officeDocument/2006/relationships/package" Target="../embeddings/Microsoft_Word___12.docx"/><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24.emf"/><Relationship Id="rId10" Type="http://schemas.openxmlformats.org/officeDocument/2006/relationships/package" Target="../embeddings/Microsoft_Word___13.docx"/><Relationship Id="rId4" Type="http://schemas.openxmlformats.org/officeDocument/2006/relationships/package" Target="../embeddings/Microsoft_Word___11.docx"/><Relationship Id="rId9"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slide" Target="slide26.xml"/><Relationship Id="rId1" Type="http://schemas.openxmlformats.org/officeDocument/2006/relationships/slideLayout" Target="../slideLayouts/slideLayout10.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slide" Target="slide26.xml"/><Relationship Id="rId1" Type="http://schemas.openxmlformats.org/officeDocument/2006/relationships/slideLayout" Target="../slideLayouts/slideLayout16.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26.xml"/><Relationship Id="rId7" Type="http://schemas.openxmlformats.org/officeDocument/2006/relationships/slide" Target="slide31.xml"/><Relationship Id="rId2" Type="http://schemas.openxmlformats.org/officeDocument/2006/relationships/slide" Target="slide29.xml"/><Relationship Id="rId1" Type="http://schemas.openxmlformats.org/officeDocument/2006/relationships/slideLayout" Target="../slideLayouts/slideLayout16.xml"/><Relationship Id="rId6" Type="http://schemas.openxmlformats.org/officeDocument/2006/relationships/slide" Target="slide30.xml"/><Relationship Id="rId5" Type="http://schemas.openxmlformats.org/officeDocument/2006/relationships/slide" Target="slide28.xml"/><Relationship Id="rId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slide" Target="slide26.xml"/><Relationship Id="rId1" Type="http://schemas.openxmlformats.org/officeDocument/2006/relationships/slideLayout" Target="../slideLayouts/slideLayout16.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oleObject" Target="../embeddings/oleObject14.bin"/><Relationship Id="rId7" Type="http://schemas.openxmlformats.org/officeDocument/2006/relationships/slide" Target="slide27.xml"/><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slide" Target="slide26.xml"/><Relationship Id="rId11" Type="http://schemas.openxmlformats.org/officeDocument/2006/relationships/slide" Target="slide32.xml"/><Relationship Id="rId5" Type="http://schemas.openxmlformats.org/officeDocument/2006/relationships/image" Target="../media/image26.emf"/><Relationship Id="rId10" Type="http://schemas.openxmlformats.org/officeDocument/2006/relationships/slide" Target="slide31.xml"/><Relationship Id="rId4" Type="http://schemas.openxmlformats.org/officeDocument/2006/relationships/package" Target="../embeddings/Microsoft_Word___14.docx"/><Relationship Id="rId9"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slide" Target="slide26.xml"/><Relationship Id="rId1" Type="http://schemas.openxmlformats.org/officeDocument/2006/relationships/slideLayout" Target="../slideLayouts/slideLayout16.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oleObject" Target="../embeddings/oleObject15.bin"/><Relationship Id="rId7" Type="http://schemas.openxmlformats.org/officeDocument/2006/relationships/slide" Target="slide27.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slide" Target="slide26.xml"/><Relationship Id="rId11" Type="http://schemas.openxmlformats.org/officeDocument/2006/relationships/slide" Target="slide32.xml"/><Relationship Id="rId5" Type="http://schemas.openxmlformats.org/officeDocument/2006/relationships/image" Target="../media/image27.emf"/><Relationship Id="rId10" Type="http://schemas.openxmlformats.org/officeDocument/2006/relationships/slide" Target="slide31.xml"/><Relationship Id="rId4" Type="http://schemas.openxmlformats.org/officeDocument/2006/relationships/package" Target="../embeddings/Microsoft_Word___15.docx"/><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slide" Target="slide2.xml"/><Relationship Id="rId5" Type="http://schemas.openxmlformats.org/officeDocument/2006/relationships/image" Target="../media/image28.emf"/><Relationship Id="rId4" Type="http://schemas.openxmlformats.org/officeDocument/2006/relationships/package" Target="../embeddings/Microsoft_Word___16.docx"/></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2.xml"/><Relationship Id="rId1" Type="http://schemas.openxmlformats.org/officeDocument/2006/relationships/slideLayout" Target="../slideLayouts/slideLayout10.xml"/><Relationship Id="rId5" Type="http://schemas.openxmlformats.org/officeDocument/2006/relationships/slide" Target="slide45.xml"/><Relationship Id="rId4" Type="http://schemas.openxmlformats.org/officeDocument/2006/relationships/slide" Target="slide43.xml"/></Relationships>
</file>

<file path=ppt/slides/_rels/slide4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oleObject" Target="../embeddings/oleObject17.bin"/><Relationship Id="rId7" Type="http://schemas.openxmlformats.org/officeDocument/2006/relationships/slide" Target="slide43.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slide" Target="slide41.xml"/><Relationship Id="rId5" Type="http://schemas.openxmlformats.org/officeDocument/2006/relationships/image" Target="../media/image32.emf"/><Relationship Id="rId4" Type="http://schemas.openxmlformats.org/officeDocument/2006/relationships/package" Target="../embeddings/Microsoft_Word___17.docx"/></Relationships>
</file>

<file path=ppt/slides/_rels/slide43.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oleObject" Target="../embeddings/oleObject18.bin"/><Relationship Id="rId7" Type="http://schemas.openxmlformats.org/officeDocument/2006/relationships/slide" Target="slide41.xml"/><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slide" Target="slide44.xml"/><Relationship Id="rId5" Type="http://schemas.openxmlformats.org/officeDocument/2006/relationships/image" Target="../media/image33.emf"/><Relationship Id="rId4" Type="http://schemas.openxmlformats.org/officeDocument/2006/relationships/package" Target="../embeddings/Microsoft_Word___18.docx"/><Relationship Id="rId9" Type="http://schemas.openxmlformats.org/officeDocument/2006/relationships/slide" Target="slide45.xml"/></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41.xml"/><Relationship Id="rId1" Type="http://schemas.openxmlformats.org/officeDocument/2006/relationships/slideLayout" Target="../slideLayouts/slideLayout16.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slide" Target="slide45.xml"/><Relationship Id="rId5" Type="http://schemas.openxmlformats.org/officeDocument/2006/relationships/slide" Target="slide43.xml"/><Relationship Id="rId4" Type="http://schemas.openxmlformats.org/officeDocument/2006/relationships/slide" Target="slide41.xml"/></Relationships>
</file>

<file path=ppt/slides/_rels/slide4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slide" Target="slide45.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package" Target="../embeddings/Microsoft_Word___1.docx"/><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52.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slide" Target="slide53.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53.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51.xml"/></Relationships>
</file>

<file path=ppt/slides/_rels/slide5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slide" Target="slide50.xml"/><Relationship Id="rId3" Type="http://schemas.openxmlformats.org/officeDocument/2006/relationships/oleObject" Target="../embeddings/oleObject19.bin"/><Relationship Id="rId7" Type="http://schemas.openxmlformats.org/officeDocument/2006/relationships/package" Target="../embeddings/Microsoft_Word___20.docx"/><Relationship Id="rId12" Type="http://schemas.openxmlformats.org/officeDocument/2006/relationships/slide" Target="slide48.xml"/><Relationship Id="rId17" Type="http://schemas.openxmlformats.org/officeDocument/2006/relationships/slide" Target="slide2.xml"/><Relationship Id="rId2" Type="http://schemas.openxmlformats.org/officeDocument/2006/relationships/slideLayout" Target="../slideLayouts/slideLayout1.xml"/><Relationship Id="rId16" Type="http://schemas.openxmlformats.org/officeDocument/2006/relationships/slide" Target="slide55.xml"/><Relationship Id="rId1" Type="http://schemas.openxmlformats.org/officeDocument/2006/relationships/vmlDrawing" Target="../drawings/vmlDrawing12.vml"/><Relationship Id="rId6" Type="http://schemas.openxmlformats.org/officeDocument/2006/relationships/oleObject" Target="../embeddings/oleObject20.bin"/><Relationship Id="rId11" Type="http://schemas.openxmlformats.org/officeDocument/2006/relationships/image" Target="../media/image36.emf"/><Relationship Id="rId5" Type="http://schemas.openxmlformats.org/officeDocument/2006/relationships/image" Target="../media/image34.emf"/><Relationship Id="rId15" Type="http://schemas.openxmlformats.org/officeDocument/2006/relationships/slide" Target="slide52.xml"/><Relationship Id="rId10" Type="http://schemas.openxmlformats.org/officeDocument/2006/relationships/package" Target="../embeddings/Microsoft_Word___21.docx"/><Relationship Id="rId4" Type="http://schemas.openxmlformats.org/officeDocument/2006/relationships/package" Target="../embeddings/Microsoft_Word___19.docx"/><Relationship Id="rId9" Type="http://schemas.openxmlformats.org/officeDocument/2006/relationships/oleObject" Target="../embeddings/oleObject21.bin"/><Relationship Id="rId14" Type="http://schemas.openxmlformats.org/officeDocument/2006/relationships/slide" Target="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58.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slide" Target="slide62.xml"/><Relationship Id="rId18" Type="http://schemas.openxmlformats.org/officeDocument/2006/relationships/slide" Target="slide72.xml"/><Relationship Id="rId3" Type="http://schemas.openxmlformats.org/officeDocument/2006/relationships/oleObject" Target="../embeddings/oleObject22.bin"/><Relationship Id="rId21" Type="http://schemas.openxmlformats.org/officeDocument/2006/relationships/slide" Target="slide79.xml"/><Relationship Id="rId7" Type="http://schemas.openxmlformats.org/officeDocument/2006/relationships/package" Target="../embeddings/Microsoft_Word___23.docx"/><Relationship Id="rId12" Type="http://schemas.openxmlformats.org/officeDocument/2006/relationships/slide" Target="slide60.xml"/><Relationship Id="rId17" Type="http://schemas.openxmlformats.org/officeDocument/2006/relationships/slide" Target="slide71.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74.xml"/><Relationship Id="rId1" Type="http://schemas.openxmlformats.org/officeDocument/2006/relationships/vmlDrawing" Target="../drawings/vmlDrawing13.vml"/><Relationship Id="rId6" Type="http://schemas.openxmlformats.org/officeDocument/2006/relationships/oleObject" Target="../embeddings/oleObject23.bin"/><Relationship Id="rId11" Type="http://schemas.openxmlformats.org/officeDocument/2006/relationships/slide" Target="slide59.xml"/><Relationship Id="rId5" Type="http://schemas.openxmlformats.org/officeDocument/2006/relationships/image" Target="../media/image37.emf"/><Relationship Id="rId15" Type="http://schemas.openxmlformats.org/officeDocument/2006/relationships/slide" Target="slide66.xml"/><Relationship Id="rId10" Type="http://schemas.openxmlformats.org/officeDocument/2006/relationships/slide" Target="slide58.xml"/><Relationship Id="rId19" Type="http://schemas.openxmlformats.org/officeDocument/2006/relationships/slide" Target="slide73.xml"/><Relationship Id="rId4" Type="http://schemas.openxmlformats.org/officeDocument/2006/relationships/package" Target="../embeddings/Microsoft_Word___22.docx"/><Relationship Id="rId9" Type="http://schemas.openxmlformats.org/officeDocument/2006/relationships/slide" Target="slide57.xml"/><Relationship Id="rId14" Type="http://schemas.openxmlformats.org/officeDocument/2006/relationships/slide" Target="slide64.xml"/></Relationships>
</file>

<file path=ppt/slides/_rels/slide59.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package" Target="../embeddings/Microsoft_Word___27.docx"/><Relationship Id="rId18" Type="http://schemas.openxmlformats.org/officeDocument/2006/relationships/slide" Target="slide57.xml"/><Relationship Id="rId26" Type="http://schemas.openxmlformats.org/officeDocument/2006/relationships/slide" Target="slide71.xml"/><Relationship Id="rId3" Type="http://schemas.openxmlformats.org/officeDocument/2006/relationships/oleObject" Target="../embeddings/oleObject24.bin"/><Relationship Id="rId21" Type="http://schemas.openxmlformats.org/officeDocument/2006/relationships/slide" Target="slide60.xml"/><Relationship Id="rId7" Type="http://schemas.openxmlformats.org/officeDocument/2006/relationships/package" Target="../embeddings/Microsoft_Word___25.docx"/><Relationship Id="rId12" Type="http://schemas.openxmlformats.org/officeDocument/2006/relationships/oleObject" Target="../embeddings/oleObject27.bin"/><Relationship Id="rId17" Type="http://schemas.openxmlformats.org/officeDocument/2006/relationships/image" Target="../media/image43.emf"/><Relationship Id="rId25" Type="http://schemas.openxmlformats.org/officeDocument/2006/relationships/slide" Target="slide69.xml"/><Relationship Id="rId2" Type="http://schemas.openxmlformats.org/officeDocument/2006/relationships/slideLayout" Target="../slideLayouts/slideLayout1.xml"/><Relationship Id="rId16" Type="http://schemas.openxmlformats.org/officeDocument/2006/relationships/package" Target="../embeddings/Microsoft_Word___28.docx"/><Relationship Id="rId20" Type="http://schemas.openxmlformats.org/officeDocument/2006/relationships/slide" Target="slide59.xml"/><Relationship Id="rId29" Type="http://schemas.openxmlformats.org/officeDocument/2006/relationships/slide" Target="slide74.xml"/><Relationship Id="rId1" Type="http://schemas.openxmlformats.org/officeDocument/2006/relationships/vmlDrawing" Target="../drawings/vmlDrawing14.vml"/><Relationship Id="rId6" Type="http://schemas.openxmlformats.org/officeDocument/2006/relationships/oleObject" Target="../embeddings/oleObject25.bin"/><Relationship Id="rId11" Type="http://schemas.openxmlformats.org/officeDocument/2006/relationships/image" Target="../media/image41.emf"/><Relationship Id="rId24" Type="http://schemas.openxmlformats.org/officeDocument/2006/relationships/slide" Target="slide66.xml"/><Relationship Id="rId5" Type="http://schemas.openxmlformats.org/officeDocument/2006/relationships/image" Target="../media/image39.emf"/><Relationship Id="rId15" Type="http://schemas.openxmlformats.org/officeDocument/2006/relationships/oleObject" Target="../embeddings/oleObject28.bin"/><Relationship Id="rId23" Type="http://schemas.openxmlformats.org/officeDocument/2006/relationships/slide" Target="slide64.xml"/><Relationship Id="rId28" Type="http://schemas.openxmlformats.org/officeDocument/2006/relationships/slide" Target="slide73.xml"/><Relationship Id="rId10" Type="http://schemas.openxmlformats.org/officeDocument/2006/relationships/package" Target="../embeddings/Microsoft_Word___26.docx"/><Relationship Id="rId19" Type="http://schemas.openxmlformats.org/officeDocument/2006/relationships/slide" Target="slide58.xml"/><Relationship Id="rId4" Type="http://schemas.openxmlformats.org/officeDocument/2006/relationships/package" Target="../embeddings/Microsoft_Word___24.docx"/><Relationship Id="rId9" Type="http://schemas.openxmlformats.org/officeDocument/2006/relationships/oleObject" Target="../embeddings/oleObject26.bin"/><Relationship Id="rId14" Type="http://schemas.openxmlformats.org/officeDocument/2006/relationships/image" Target="../media/image42.emf"/><Relationship Id="rId22" Type="http://schemas.openxmlformats.org/officeDocument/2006/relationships/slide" Target="slide62.xml"/><Relationship Id="rId27" Type="http://schemas.openxmlformats.org/officeDocument/2006/relationships/slide" Target="slide72.xml"/><Relationship Id="rId30" Type="http://schemas.openxmlformats.org/officeDocument/2006/relationships/slide" Target="slide7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5" Type="http://schemas.openxmlformats.org/officeDocument/2006/relationships/slide" Target="slide61.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61.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62.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29.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15.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44.emf"/><Relationship Id="rId15" Type="http://schemas.openxmlformats.org/officeDocument/2006/relationships/slide" Target="slide72.xml"/><Relationship Id="rId10" Type="http://schemas.openxmlformats.org/officeDocument/2006/relationships/slide" Target="slide62.xml"/><Relationship Id="rId19" Type="http://schemas.openxmlformats.org/officeDocument/2006/relationships/slide" Target="slide63.xml"/><Relationship Id="rId4" Type="http://schemas.openxmlformats.org/officeDocument/2006/relationships/package" Target="../embeddings/Microsoft_Word___29.docx"/><Relationship Id="rId9" Type="http://schemas.openxmlformats.org/officeDocument/2006/relationships/slide" Target="slide60.xml"/><Relationship Id="rId14" Type="http://schemas.openxmlformats.org/officeDocument/2006/relationships/slide" Target="slide71.xml"/></Relationships>
</file>

<file path=ppt/slides/_rels/slide63.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30.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16.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45.emf"/><Relationship Id="rId15" Type="http://schemas.openxmlformats.org/officeDocument/2006/relationships/slide" Target="slide72.xml"/><Relationship Id="rId10" Type="http://schemas.openxmlformats.org/officeDocument/2006/relationships/slide" Target="slide62.xml"/><Relationship Id="rId4" Type="http://schemas.openxmlformats.org/officeDocument/2006/relationships/package" Target="../embeddings/Microsoft_Word___30.docx"/><Relationship Id="rId9" Type="http://schemas.openxmlformats.org/officeDocument/2006/relationships/slide" Target="slide60.xml"/><Relationship Id="rId14" Type="http://schemas.openxmlformats.org/officeDocument/2006/relationships/slide" Target="slide71.xml"/></Relationships>
</file>

<file path=ppt/slides/_rels/slide64.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31.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17.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46.emf"/><Relationship Id="rId15" Type="http://schemas.openxmlformats.org/officeDocument/2006/relationships/slide" Target="slide72.xml"/><Relationship Id="rId10" Type="http://schemas.openxmlformats.org/officeDocument/2006/relationships/slide" Target="slide62.xml"/><Relationship Id="rId19" Type="http://schemas.openxmlformats.org/officeDocument/2006/relationships/slide" Target="slide65.xml"/><Relationship Id="rId4" Type="http://schemas.openxmlformats.org/officeDocument/2006/relationships/package" Target="../embeddings/Microsoft_Word___31.docx"/><Relationship Id="rId9" Type="http://schemas.openxmlformats.org/officeDocument/2006/relationships/slide" Target="slide60.xml"/><Relationship Id="rId14" Type="http://schemas.openxmlformats.org/officeDocument/2006/relationships/slide" Target="slide71.xml"/></Relationships>
</file>

<file path=ppt/slides/_rels/slide65.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32.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18.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47.emf"/><Relationship Id="rId15" Type="http://schemas.openxmlformats.org/officeDocument/2006/relationships/slide" Target="slide72.xml"/><Relationship Id="rId10" Type="http://schemas.openxmlformats.org/officeDocument/2006/relationships/slide" Target="slide62.xml"/><Relationship Id="rId4" Type="http://schemas.openxmlformats.org/officeDocument/2006/relationships/package" Target="../embeddings/Microsoft_Word___32.docx"/><Relationship Id="rId9" Type="http://schemas.openxmlformats.org/officeDocument/2006/relationships/slide" Target="slide60.xml"/><Relationship Id="rId14" Type="http://schemas.openxmlformats.org/officeDocument/2006/relationships/slide" Target="slide71.xml"/></Relationships>
</file>

<file path=ppt/slides/_rels/slide66.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67.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68.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69.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33.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19.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48.emf"/><Relationship Id="rId15" Type="http://schemas.openxmlformats.org/officeDocument/2006/relationships/slide" Target="slide72.xml"/><Relationship Id="rId10" Type="http://schemas.openxmlformats.org/officeDocument/2006/relationships/slide" Target="slide62.xml"/><Relationship Id="rId19" Type="http://schemas.openxmlformats.org/officeDocument/2006/relationships/slide" Target="slide70.xml"/><Relationship Id="rId4" Type="http://schemas.openxmlformats.org/officeDocument/2006/relationships/package" Target="../embeddings/Microsoft_Word___33.docx"/><Relationship Id="rId9" Type="http://schemas.openxmlformats.org/officeDocument/2006/relationships/slide" Target="slide60.xml"/><Relationship Id="rId14" Type="http://schemas.openxmlformats.org/officeDocument/2006/relationships/slide" Target="slide7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slide" Target="slide62.xml"/><Relationship Id="rId18" Type="http://schemas.openxmlformats.org/officeDocument/2006/relationships/slide" Target="slide72.xml"/><Relationship Id="rId3" Type="http://schemas.openxmlformats.org/officeDocument/2006/relationships/oleObject" Target="../embeddings/oleObject34.bin"/><Relationship Id="rId21" Type="http://schemas.openxmlformats.org/officeDocument/2006/relationships/slide" Target="slide79.xml"/><Relationship Id="rId7" Type="http://schemas.openxmlformats.org/officeDocument/2006/relationships/package" Target="../embeddings/Microsoft_Word___35.docx"/><Relationship Id="rId12" Type="http://schemas.openxmlformats.org/officeDocument/2006/relationships/slide" Target="slide60.xml"/><Relationship Id="rId17" Type="http://schemas.openxmlformats.org/officeDocument/2006/relationships/slide" Target="slide71.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74.xml"/><Relationship Id="rId1" Type="http://schemas.openxmlformats.org/officeDocument/2006/relationships/vmlDrawing" Target="../drawings/vmlDrawing20.vml"/><Relationship Id="rId6" Type="http://schemas.openxmlformats.org/officeDocument/2006/relationships/oleObject" Target="../embeddings/oleObject35.bin"/><Relationship Id="rId11" Type="http://schemas.openxmlformats.org/officeDocument/2006/relationships/slide" Target="slide59.xml"/><Relationship Id="rId5" Type="http://schemas.openxmlformats.org/officeDocument/2006/relationships/image" Target="../media/image49.emf"/><Relationship Id="rId15" Type="http://schemas.openxmlformats.org/officeDocument/2006/relationships/slide" Target="slide66.xml"/><Relationship Id="rId10" Type="http://schemas.openxmlformats.org/officeDocument/2006/relationships/slide" Target="slide58.xml"/><Relationship Id="rId19" Type="http://schemas.openxmlformats.org/officeDocument/2006/relationships/slide" Target="slide73.xml"/><Relationship Id="rId4" Type="http://schemas.openxmlformats.org/officeDocument/2006/relationships/package" Target="../embeddings/Microsoft_Word___34.docx"/><Relationship Id="rId9" Type="http://schemas.openxmlformats.org/officeDocument/2006/relationships/slide" Target="slide57.xml"/><Relationship Id="rId14" Type="http://schemas.openxmlformats.org/officeDocument/2006/relationships/slide" Target="slide64.xml"/></Relationships>
</file>

<file path=ppt/slides/_rels/slide71.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72.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72.xml"/><Relationship Id="rId3" Type="http://schemas.openxmlformats.org/officeDocument/2006/relationships/image" Target="../media/image52.tif"/><Relationship Id="rId7" Type="http://schemas.openxmlformats.org/officeDocument/2006/relationships/slide" Target="slide60.xml"/><Relationship Id="rId12" Type="http://schemas.openxmlformats.org/officeDocument/2006/relationships/slide" Target="slide71.xml"/><Relationship Id="rId2" Type="http://schemas.openxmlformats.org/officeDocument/2006/relationships/image" Target="../media/image51.tif"/><Relationship Id="rId16" Type="http://schemas.openxmlformats.org/officeDocument/2006/relationships/slide" Target="slide79.xml"/><Relationship Id="rId1" Type="http://schemas.openxmlformats.org/officeDocument/2006/relationships/slideLayout" Target="../slideLayouts/slideLayout1.xml"/><Relationship Id="rId6" Type="http://schemas.openxmlformats.org/officeDocument/2006/relationships/slide" Target="slide59.xml"/><Relationship Id="rId11" Type="http://schemas.openxmlformats.org/officeDocument/2006/relationships/slide" Target="slide69.xml"/><Relationship Id="rId5" Type="http://schemas.openxmlformats.org/officeDocument/2006/relationships/slide" Target="slide58.xml"/><Relationship Id="rId15" Type="http://schemas.openxmlformats.org/officeDocument/2006/relationships/slide" Target="slide74.xml"/><Relationship Id="rId10" Type="http://schemas.openxmlformats.org/officeDocument/2006/relationships/slide" Target="slide66.xml"/><Relationship Id="rId4" Type="http://schemas.openxmlformats.org/officeDocument/2006/relationships/slide" Target="slide57.xml"/><Relationship Id="rId9" Type="http://schemas.openxmlformats.org/officeDocument/2006/relationships/slide" Target="slide64.xml"/><Relationship Id="rId14" Type="http://schemas.openxmlformats.org/officeDocument/2006/relationships/slide" Target="slide73.xml"/></Relationships>
</file>

<file path=ppt/slides/_rels/slide7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slide" Target="slide62.xml"/><Relationship Id="rId18" Type="http://schemas.openxmlformats.org/officeDocument/2006/relationships/slide" Target="slide72.xml"/><Relationship Id="rId3" Type="http://schemas.openxmlformats.org/officeDocument/2006/relationships/oleObject" Target="../embeddings/oleObject36.bin"/><Relationship Id="rId21" Type="http://schemas.openxmlformats.org/officeDocument/2006/relationships/slide" Target="slide79.xml"/><Relationship Id="rId7" Type="http://schemas.openxmlformats.org/officeDocument/2006/relationships/package" Target="../embeddings/Microsoft_Word___37.docx"/><Relationship Id="rId12" Type="http://schemas.openxmlformats.org/officeDocument/2006/relationships/slide" Target="slide60.xml"/><Relationship Id="rId17" Type="http://schemas.openxmlformats.org/officeDocument/2006/relationships/slide" Target="slide71.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74.xml"/><Relationship Id="rId1" Type="http://schemas.openxmlformats.org/officeDocument/2006/relationships/vmlDrawing" Target="../drawings/vmlDrawing21.vml"/><Relationship Id="rId6" Type="http://schemas.openxmlformats.org/officeDocument/2006/relationships/oleObject" Target="../embeddings/oleObject37.bin"/><Relationship Id="rId11" Type="http://schemas.openxmlformats.org/officeDocument/2006/relationships/slide" Target="slide59.xml"/><Relationship Id="rId5" Type="http://schemas.openxmlformats.org/officeDocument/2006/relationships/image" Target="../media/image53.emf"/><Relationship Id="rId15" Type="http://schemas.openxmlformats.org/officeDocument/2006/relationships/slide" Target="slide66.xml"/><Relationship Id="rId10" Type="http://schemas.openxmlformats.org/officeDocument/2006/relationships/slide" Target="slide58.xml"/><Relationship Id="rId19" Type="http://schemas.openxmlformats.org/officeDocument/2006/relationships/slide" Target="slide73.xml"/><Relationship Id="rId4" Type="http://schemas.openxmlformats.org/officeDocument/2006/relationships/package" Target="../embeddings/Microsoft_Word___36.docx"/><Relationship Id="rId9" Type="http://schemas.openxmlformats.org/officeDocument/2006/relationships/slide" Target="slide57.xml"/><Relationship Id="rId14" Type="http://schemas.openxmlformats.org/officeDocument/2006/relationships/slide" Target="slide64.xml"/></Relationships>
</file>

<file path=ppt/slides/_rels/slide74.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75.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38.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22.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55.emf"/><Relationship Id="rId15" Type="http://schemas.openxmlformats.org/officeDocument/2006/relationships/slide" Target="slide72.xml"/><Relationship Id="rId10" Type="http://schemas.openxmlformats.org/officeDocument/2006/relationships/slide" Target="slide62.xml"/><Relationship Id="rId4" Type="http://schemas.openxmlformats.org/officeDocument/2006/relationships/package" Target="../embeddings/Microsoft_Word___38.docx"/><Relationship Id="rId9" Type="http://schemas.openxmlformats.org/officeDocument/2006/relationships/slide" Target="slide60.xml"/><Relationship Id="rId14" Type="http://schemas.openxmlformats.org/officeDocument/2006/relationships/slide" Target="slide71.xml"/></Relationships>
</file>

<file path=ppt/slides/_rels/slide76.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9.xml"/><Relationship Id="rId18" Type="http://schemas.openxmlformats.org/officeDocument/2006/relationships/slide" Target="slide79.xml"/><Relationship Id="rId3" Type="http://schemas.openxmlformats.org/officeDocument/2006/relationships/oleObject" Target="../embeddings/oleObject39.bin"/><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4.xml"/><Relationship Id="rId2" Type="http://schemas.openxmlformats.org/officeDocument/2006/relationships/slideLayout" Target="../slideLayouts/slideLayout1.xml"/><Relationship Id="rId16" Type="http://schemas.openxmlformats.org/officeDocument/2006/relationships/slide" Target="slide73.xml"/><Relationship Id="rId1" Type="http://schemas.openxmlformats.org/officeDocument/2006/relationships/vmlDrawing" Target="../drawings/vmlDrawing23.vml"/><Relationship Id="rId6" Type="http://schemas.openxmlformats.org/officeDocument/2006/relationships/slide" Target="slide57.xml"/><Relationship Id="rId11" Type="http://schemas.openxmlformats.org/officeDocument/2006/relationships/slide" Target="slide64.xml"/><Relationship Id="rId5" Type="http://schemas.openxmlformats.org/officeDocument/2006/relationships/image" Target="../media/image56.emf"/><Relationship Id="rId15" Type="http://schemas.openxmlformats.org/officeDocument/2006/relationships/slide" Target="slide72.xml"/><Relationship Id="rId10" Type="http://schemas.openxmlformats.org/officeDocument/2006/relationships/slide" Target="slide62.xml"/><Relationship Id="rId19" Type="http://schemas.openxmlformats.org/officeDocument/2006/relationships/slide" Target="slide77.xml"/><Relationship Id="rId4" Type="http://schemas.openxmlformats.org/officeDocument/2006/relationships/package" Target="../embeddings/Microsoft_Word___39.docx"/><Relationship Id="rId9" Type="http://schemas.openxmlformats.org/officeDocument/2006/relationships/slide" Target="slide60.xml"/><Relationship Id="rId14" Type="http://schemas.openxmlformats.org/officeDocument/2006/relationships/slide" Target="slide71.xml"/></Relationships>
</file>

<file path=ppt/slides/_rels/slide77.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slide" Target="slide62.xml"/><Relationship Id="rId18" Type="http://schemas.openxmlformats.org/officeDocument/2006/relationships/slide" Target="slide72.xml"/><Relationship Id="rId3" Type="http://schemas.openxmlformats.org/officeDocument/2006/relationships/oleObject" Target="../embeddings/oleObject40.bin"/><Relationship Id="rId21" Type="http://schemas.openxmlformats.org/officeDocument/2006/relationships/slide" Target="slide79.xml"/><Relationship Id="rId7" Type="http://schemas.openxmlformats.org/officeDocument/2006/relationships/package" Target="../embeddings/Microsoft_Word___41.docx"/><Relationship Id="rId12" Type="http://schemas.openxmlformats.org/officeDocument/2006/relationships/slide" Target="slide60.xml"/><Relationship Id="rId17" Type="http://schemas.openxmlformats.org/officeDocument/2006/relationships/slide" Target="slide71.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74.xml"/><Relationship Id="rId1" Type="http://schemas.openxmlformats.org/officeDocument/2006/relationships/vmlDrawing" Target="../drawings/vmlDrawing24.vml"/><Relationship Id="rId6" Type="http://schemas.openxmlformats.org/officeDocument/2006/relationships/oleObject" Target="../embeddings/oleObject41.bin"/><Relationship Id="rId11" Type="http://schemas.openxmlformats.org/officeDocument/2006/relationships/slide" Target="slide59.xml"/><Relationship Id="rId5" Type="http://schemas.openxmlformats.org/officeDocument/2006/relationships/image" Target="../media/image57.emf"/><Relationship Id="rId15" Type="http://schemas.openxmlformats.org/officeDocument/2006/relationships/slide" Target="slide66.xml"/><Relationship Id="rId10" Type="http://schemas.openxmlformats.org/officeDocument/2006/relationships/slide" Target="slide58.xml"/><Relationship Id="rId19" Type="http://schemas.openxmlformats.org/officeDocument/2006/relationships/slide" Target="slide73.xml"/><Relationship Id="rId4" Type="http://schemas.openxmlformats.org/officeDocument/2006/relationships/package" Target="../embeddings/Microsoft_Word___40.docx"/><Relationship Id="rId9" Type="http://schemas.openxmlformats.org/officeDocument/2006/relationships/slide" Target="slide57.xml"/><Relationship Id="rId14" Type="http://schemas.openxmlformats.org/officeDocument/2006/relationships/slide" Target="slide64.xml"/></Relationships>
</file>

<file path=ppt/slides/_rels/slide78.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slide" Target="slide62.xml"/><Relationship Id="rId18" Type="http://schemas.openxmlformats.org/officeDocument/2006/relationships/slide" Target="slide72.xml"/><Relationship Id="rId3" Type="http://schemas.openxmlformats.org/officeDocument/2006/relationships/oleObject" Target="../embeddings/oleObject42.bin"/><Relationship Id="rId21" Type="http://schemas.openxmlformats.org/officeDocument/2006/relationships/slide" Target="slide79.xml"/><Relationship Id="rId7" Type="http://schemas.openxmlformats.org/officeDocument/2006/relationships/package" Target="../embeddings/Microsoft_Word___43.docx"/><Relationship Id="rId12" Type="http://schemas.openxmlformats.org/officeDocument/2006/relationships/slide" Target="slide60.xml"/><Relationship Id="rId17" Type="http://schemas.openxmlformats.org/officeDocument/2006/relationships/slide" Target="slide71.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74.xml"/><Relationship Id="rId1" Type="http://schemas.openxmlformats.org/officeDocument/2006/relationships/vmlDrawing" Target="../drawings/vmlDrawing25.vml"/><Relationship Id="rId6" Type="http://schemas.openxmlformats.org/officeDocument/2006/relationships/oleObject" Target="../embeddings/oleObject43.bin"/><Relationship Id="rId11" Type="http://schemas.openxmlformats.org/officeDocument/2006/relationships/slide" Target="slide59.xml"/><Relationship Id="rId5" Type="http://schemas.openxmlformats.org/officeDocument/2006/relationships/image" Target="../media/image59.emf"/><Relationship Id="rId15" Type="http://schemas.openxmlformats.org/officeDocument/2006/relationships/slide" Target="slide66.xml"/><Relationship Id="rId10" Type="http://schemas.openxmlformats.org/officeDocument/2006/relationships/slide" Target="slide58.xml"/><Relationship Id="rId19" Type="http://schemas.openxmlformats.org/officeDocument/2006/relationships/slide" Target="slide73.xml"/><Relationship Id="rId4" Type="http://schemas.openxmlformats.org/officeDocument/2006/relationships/package" Target="../embeddings/Microsoft_Word___42.docx"/><Relationship Id="rId9" Type="http://schemas.openxmlformats.org/officeDocument/2006/relationships/slide" Target="slide57.xml"/><Relationship Id="rId14" Type="http://schemas.openxmlformats.org/officeDocument/2006/relationships/slide" Target="slide64.xml"/></Relationships>
</file>

<file path=ppt/slides/_rels/slide79.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8.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package" Target="../embeddings/Microsoft_Word___5.docx"/><Relationship Id="rId3" Type="http://schemas.openxmlformats.org/officeDocument/2006/relationships/oleObject" Target="../embeddings/oleObject2.bin"/><Relationship Id="rId7" Type="http://schemas.openxmlformats.org/officeDocument/2006/relationships/package" Target="../embeddings/Microsoft_Word___3.docx"/><Relationship Id="rId12"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6.emf"/><Relationship Id="rId5" Type="http://schemas.openxmlformats.org/officeDocument/2006/relationships/image" Target="../media/image14.emf"/><Relationship Id="rId10" Type="http://schemas.openxmlformats.org/officeDocument/2006/relationships/package" Target="../embeddings/Microsoft_Word___4.docx"/><Relationship Id="rId4" Type="http://schemas.openxmlformats.org/officeDocument/2006/relationships/package" Target="../embeddings/Microsoft_Word___2.docx"/><Relationship Id="rId9" Type="http://schemas.openxmlformats.org/officeDocument/2006/relationships/oleObject" Target="../embeddings/oleObject4.bin"/><Relationship Id="rId14" Type="http://schemas.openxmlformats.org/officeDocument/2006/relationships/image" Target="../media/image17.emf"/></Relationships>
</file>

<file path=ppt/slides/_rels/slide80.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81.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4.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3.xml"/><Relationship Id="rId2" Type="http://schemas.openxmlformats.org/officeDocument/2006/relationships/slide" Target="slide57.xml"/><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5" Type="http://schemas.openxmlformats.org/officeDocument/2006/relationships/slide" Target="slide2.xml"/><Relationship Id="rId10" Type="http://schemas.openxmlformats.org/officeDocument/2006/relationships/slide" Target="slide71.xml"/><Relationship Id="rId4" Type="http://schemas.openxmlformats.org/officeDocument/2006/relationships/slide" Target="slide59.xml"/><Relationship Id="rId9" Type="http://schemas.openxmlformats.org/officeDocument/2006/relationships/slide" Target="slide69.xml"/><Relationship Id="rId14" Type="http://schemas.openxmlformats.org/officeDocument/2006/relationships/slide" Target="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25581" y="4248697"/>
            <a:ext cx="6157455" cy="1217641"/>
          </a:xfrm>
          <a:prstGeom prst="rect">
            <a:avLst/>
          </a:prstGeom>
        </p:spPr>
        <p:txBody>
          <a:bodyPr wrap="none">
            <a:spAutoFit/>
          </a:bodyPr>
          <a:lstStyle/>
          <a:p>
            <a:pPr algn="just">
              <a:lnSpc>
                <a:spcPct val="120000"/>
              </a:lnSpc>
            </a:pPr>
            <a:r>
              <a:rPr lang="zh-CN" altLang="zh-CN" sz="3200" b="1" dirty="0">
                <a:solidFill>
                  <a:schemeClr val="bg1"/>
                </a:solidFill>
                <a:latin typeface="Times New Roman" pitchFamily="18" charset="0"/>
                <a:ea typeface="微软雅黑"/>
                <a:cs typeface="Times New Roman" pitchFamily="18" charset="0"/>
              </a:rPr>
              <a:t>第</a:t>
            </a:r>
            <a:r>
              <a:rPr lang="en-US" altLang="zh-CN" sz="3200" b="1" dirty="0">
                <a:solidFill>
                  <a:schemeClr val="bg1"/>
                </a:solidFill>
                <a:latin typeface="Times New Roman" pitchFamily="18" charset="0"/>
                <a:ea typeface="微软雅黑"/>
                <a:cs typeface="Times New Roman" pitchFamily="18" charset="0"/>
              </a:rPr>
              <a:t>8</a:t>
            </a:r>
            <a:r>
              <a:rPr lang="zh-CN" altLang="zh-CN" sz="3200" b="1" dirty="0">
                <a:solidFill>
                  <a:schemeClr val="bg1"/>
                </a:solidFill>
                <a:latin typeface="Times New Roman" pitchFamily="18" charset="0"/>
                <a:ea typeface="微软雅黑"/>
                <a:cs typeface="Times New Roman" pitchFamily="18" charset="0"/>
              </a:rPr>
              <a:t>讲　</a:t>
            </a:r>
            <a:r>
              <a:rPr lang="zh-CN" altLang="en-US" sz="3200" b="1" dirty="0">
                <a:solidFill>
                  <a:schemeClr val="bg1"/>
                </a:solidFill>
                <a:latin typeface="Times New Roman" pitchFamily="18" charset="0"/>
                <a:ea typeface="微软雅黑"/>
                <a:cs typeface="Times New Roman" pitchFamily="18" charset="0"/>
              </a:rPr>
              <a:t>氧化还原反应的基本概念</a:t>
            </a:r>
            <a:endParaRPr lang="en-US" altLang="zh-CN" sz="32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和规律</a:t>
            </a:r>
            <a:endParaRPr lang="zh-CN" altLang="zh-CN" sz="3200" b="1" dirty="0">
              <a:solidFill>
                <a:schemeClr val="bg1"/>
              </a:solidFill>
              <a:latin typeface="Times New Roman" pitchFamily="18" charset="0"/>
              <a:ea typeface="微软雅黑"/>
              <a:cs typeface="Times New Roman" pitchFamily="18" charset="0"/>
            </a:endParaRPr>
          </a:p>
        </p:txBody>
      </p:sp>
      <p:grpSp>
        <p:nvGrpSpPr>
          <p:cNvPr id="13" name="组合 12"/>
          <p:cNvGrpSpPr/>
          <p:nvPr/>
        </p:nvGrpSpPr>
        <p:grpSpPr>
          <a:xfrm>
            <a:off x="-25474" y="4082529"/>
            <a:ext cx="936104" cy="1507504"/>
            <a:chOff x="1636272" y="4786031"/>
            <a:chExt cx="839787" cy="1212851"/>
          </a:xfrm>
        </p:grpSpPr>
        <p:sp>
          <p:nvSpPr>
            <p:cNvPr id="14" name="矩形 13"/>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
          <p:cNvSpPr txBox="1"/>
          <p:nvPr/>
        </p:nvSpPr>
        <p:spPr bwMode="auto">
          <a:xfrm>
            <a:off x="379688" y="334625"/>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8" name="矩形 7"/>
          <p:cNvSpPr/>
          <p:nvPr/>
        </p:nvSpPr>
        <p:spPr>
          <a:xfrm>
            <a:off x="334566" y="946988"/>
            <a:ext cx="11550366" cy="435501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有单质参加或有单质生成的化学反应一定是氧化还原反应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金属阳离子一定只具有氧化性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氧化还原反应中有一种元素被氧化时，一定有另一种元素被还原</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氧化还原反应中的反应物，不是氧化剂就是还原剂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某元素从游离态变为化合态，该元素可能被氧化也可能被还原</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9938249" y="185788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5670414" y="254814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4" name="矩形 3"/>
          <p:cNvSpPr/>
          <p:nvPr/>
        </p:nvSpPr>
        <p:spPr>
          <a:xfrm>
            <a:off x="11090377" y="326756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8858129" y="394700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10606641" y="464587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759002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3" grpId="0"/>
      <p:bldP spid="3" grpId="1"/>
      <p:bldP spid="4" grpId="0"/>
      <p:bldP spid="4" grpId="1"/>
      <p:bldP spid="6" grpId="0"/>
      <p:bldP spid="6" grpId="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400" y="777073"/>
            <a:ext cx="11850557" cy="5447814"/>
          </a:xfrm>
          <a:prstGeom prst="rect">
            <a:avLst/>
          </a:prstGeom>
        </p:spPr>
        <p:txBody>
          <a:bodyPr wrap="square" lIns="121898" tIns="60948" rIns="121898" bIns="60948">
            <a:spAutoFit/>
          </a:bodyPr>
          <a:lstStyle/>
          <a:p>
            <a:pPr algn="just">
              <a:lnSpc>
                <a:spcPct val="150000"/>
              </a:lnSpc>
              <a:spcAft>
                <a:spcPts val="0"/>
              </a:spcAft>
            </a:pPr>
            <a:r>
              <a:rPr lang="zh-CN" altLang="zh-CN" sz="2600" b="1" kern="100" dirty="0">
                <a:solidFill>
                  <a:srgbClr val="0000FF"/>
                </a:solidFill>
                <a:latin typeface="Times New Roman"/>
                <a:cs typeface="Times New Roman"/>
              </a:rPr>
              <a:t>题组一　氧化还原反应及基本概念判断</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在下列变化中，一定要加入合适的氧化剂才能实现的是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A.Na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  </a:t>
            </a:r>
            <a:r>
              <a:rPr lang="en-US" altLang="zh-CN" sz="2600" kern="100" dirty="0" smtClean="0">
                <a:latin typeface="Times New Roman"/>
                <a:ea typeface="华文细黑"/>
                <a:cs typeface="Courier New"/>
              </a:rPr>
              <a:t>			B.Cl</a:t>
            </a:r>
            <a:r>
              <a:rPr lang="en-US" altLang="zh-CN" sz="2600" kern="100" baseline="-25000" dirty="0" smtClean="0">
                <a:latin typeface="Times New Roman"/>
                <a:ea typeface="华文细黑"/>
                <a:cs typeface="Courier New"/>
              </a:rPr>
              <a:t>2</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Cl</a:t>
            </a:r>
            <a:r>
              <a:rPr lang="zh-CN" altLang="zh-CN" sz="2600" kern="100" baseline="30000" dirty="0">
                <a:latin typeface="Times New Roman"/>
                <a:ea typeface="华文细黑"/>
                <a:cs typeface="Times New Roman"/>
              </a:rPr>
              <a:t>－</a:t>
            </a:r>
            <a:endParaRPr lang="zh-CN" altLang="zh-CN" sz="2600" kern="100" dirty="0">
              <a:latin typeface="宋体"/>
              <a:cs typeface="Courier New"/>
            </a:endParaRPr>
          </a:p>
          <a:p>
            <a:pPr algn="just">
              <a:lnSpc>
                <a:spcPct val="150000"/>
              </a:lnSpc>
              <a:spcAft>
                <a:spcPts val="0"/>
              </a:spcAft>
            </a:pPr>
            <a:r>
              <a:rPr lang="en-US" altLang="zh-CN" sz="2600" kern="100" dirty="0" err="1">
                <a:latin typeface="Times New Roman"/>
                <a:ea typeface="华文细黑"/>
                <a:cs typeface="Courier New"/>
              </a:rPr>
              <a:t>C.Fe</a:t>
            </a:r>
            <a:r>
              <a:rPr lang="en-US" altLang="zh-CN" sz="2600" kern="100" dirty="0">
                <a:latin typeface="Times New Roman"/>
                <a:ea typeface="华文细黑"/>
                <a:cs typeface="Courier New"/>
              </a:rPr>
              <a:t>(OH)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Fe(OH)</a:t>
            </a:r>
            <a:r>
              <a:rPr lang="en-US" altLang="zh-CN" sz="2600" kern="100" baseline="-25000" dirty="0">
                <a:latin typeface="Times New Roman"/>
                <a:ea typeface="华文细黑"/>
                <a:cs typeface="Courier New"/>
              </a:rPr>
              <a:t>3</a:t>
            </a:r>
            <a:r>
              <a:rPr lang="en-US" altLang="zh-CN" sz="2600" kern="100" dirty="0">
                <a:latin typeface="Times New Roman"/>
                <a:ea typeface="华文细黑"/>
                <a:cs typeface="Courier New"/>
              </a:rPr>
              <a:t>  </a:t>
            </a:r>
            <a:r>
              <a:rPr lang="en-US" altLang="zh-CN" sz="2600" kern="100" dirty="0" smtClean="0">
                <a:latin typeface="Times New Roman"/>
                <a:ea typeface="华文细黑"/>
                <a:cs typeface="Courier New"/>
              </a:rPr>
              <a:t>		D.NO</a:t>
            </a:r>
            <a:r>
              <a:rPr lang="en-US" altLang="zh-CN" sz="2600" kern="100" baseline="-25000" dirty="0" smtClean="0">
                <a:latin typeface="Times New Roman"/>
                <a:ea typeface="华文细黑"/>
                <a:cs typeface="Courier New"/>
              </a:rPr>
              <a:t>2</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HNO</a:t>
            </a:r>
            <a:r>
              <a:rPr lang="en-US" altLang="zh-CN" sz="2600" kern="100" baseline="-25000" dirty="0">
                <a:latin typeface="Times New Roman"/>
                <a:ea typeface="华文细黑"/>
                <a:cs typeface="Courier New"/>
              </a:rPr>
              <a:t>3</a:t>
            </a:r>
            <a:endParaRPr lang="zh-CN" altLang="zh-CN" sz="2600" kern="100" dirty="0">
              <a:latin typeface="宋体"/>
              <a:cs typeface="Courier New"/>
            </a:endParaRPr>
          </a:p>
          <a:p>
            <a:pPr algn="just">
              <a:lnSpc>
                <a:spcPct val="150000"/>
              </a:lnSpc>
              <a:spcAft>
                <a:spcPts val="0"/>
              </a:spcAf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与水反应即可实现，但水不是氧化剂也不是还原剂，故</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smtClean="0">
                <a:latin typeface="Times New Roman"/>
                <a:ea typeface="华文细黑"/>
                <a:cs typeface="Courier New"/>
              </a:rPr>
              <a:t>B</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Cl</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与水反应生成盐酸和次氯酸，但水不是氧化剂也不是还原剂，故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项，铁的化合价升高被氧化，一定要加入合适的氧化剂才能实现，故</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正确</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pPr>
            <a:r>
              <a:rPr lang="en-US" altLang="zh-CN" sz="2600" kern="100" dirty="0" smtClean="0">
                <a:latin typeface="Times New Roman"/>
                <a:ea typeface="华文细黑"/>
                <a:cs typeface="Courier New"/>
              </a:rPr>
              <a:t>D</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NO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与水反应生成硝酸和一氧化氮，但水不是氧化剂也不是还原剂，故</a:t>
            </a: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错误。</a:t>
            </a:r>
            <a:endParaRPr lang="zh-CN" altLang="zh-CN" sz="2600" kern="100" dirty="0">
              <a:effectLst/>
              <a:latin typeface="宋体"/>
              <a:cs typeface="Courier New"/>
            </a:endParaRPr>
          </a:p>
        </p:txBody>
      </p:sp>
      <p:sp>
        <p:nvSpPr>
          <p:cNvPr id="3" name="矩形 2"/>
          <p:cNvSpPr/>
          <p:nvPr/>
        </p:nvSpPr>
        <p:spPr>
          <a:xfrm>
            <a:off x="8717376" y="1420671"/>
            <a:ext cx="425116" cy="616579"/>
          </a:xfrm>
          <a:prstGeom prst="rect">
            <a:avLst/>
          </a:prstGeom>
        </p:spPr>
        <p:txBody>
          <a:bodyPr wrap="none">
            <a:spAutoFit/>
          </a:bodyPr>
          <a:lstStyle/>
          <a:p>
            <a:pPr lvl="0" algn="just">
              <a:lnSpc>
                <a:spcPct val="150000"/>
              </a:lnSpc>
            </a:pPr>
            <a:r>
              <a:rPr lang="en-US" altLang="zh-CN" sz="2600" b="1" kern="100" dirty="0" smtClean="0">
                <a:solidFill>
                  <a:schemeClr val="accent6">
                    <a:lumMod val="75000"/>
                  </a:schemeClr>
                </a:solidFill>
                <a:latin typeface="Times New Roman"/>
                <a:ea typeface="华文细黑"/>
                <a:cs typeface="Courier New"/>
              </a:rPr>
              <a:t>C</a:t>
            </a:r>
            <a:endParaRPr lang="zh-CN" altLang="zh-CN" sz="2600" b="1" kern="100" dirty="0">
              <a:solidFill>
                <a:schemeClr val="accent6">
                  <a:lumMod val="75000"/>
                </a:schemeClr>
              </a:solidFill>
              <a:latin typeface="宋体"/>
              <a:cs typeface="Courier New"/>
            </a:endParaRPr>
          </a:p>
        </p:txBody>
      </p:sp>
      <p:sp>
        <p:nvSpPr>
          <p:cNvPr id="7"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blinds(horizontal)">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blinds(horizontal)">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blinds(horizontal)">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blinds(horizontal)">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
                                            <p:txEl>
                                              <p:pRg st="4" end="4"/>
                                            </p:txEl>
                                          </p:spTgt>
                                        </p:tgtEl>
                                      </p:cBhvr>
                                    </p:animEffect>
                                    <p:set>
                                      <p:cBhvr>
                                        <p:cTn id="32" dur="1" fill="hold">
                                          <p:stCondLst>
                                            <p:cond delay="499"/>
                                          </p:stCondLst>
                                        </p:cTn>
                                        <p:tgtEl>
                                          <p:spTgt spid="6">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xEl>
                                              <p:pRg st="5" end="5"/>
                                            </p:txEl>
                                          </p:spTgt>
                                        </p:tgtEl>
                                      </p:cBhvr>
                                    </p:animEffect>
                                    <p:set>
                                      <p:cBhvr>
                                        <p:cTn id="35" dur="1" fill="hold">
                                          <p:stCondLst>
                                            <p:cond delay="499"/>
                                          </p:stCondLst>
                                        </p:cTn>
                                        <p:tgtEl>
                                          <p:spTgt spid="6">
                                            <p:txEl>
                                              <p:pRg st="5" end="5"/>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
                                            <p:txEl>
                                              <p:pRg st="6" end="6"/>
                                            </p:txEl>
                                          </p:spTgt>
                                        </p:tgtEl>
                                      </p:cBhvr>
                                    </p:animEffect>
                                    <p:set>
                                      <p:cBhvr>
                                        <p:cTn id="38" dur="1" fill="hold">
                                          <p:stCondLst>
                                            <p:cond delay="499"/>
                                          </p:stCondLst>
                                        </p:cTn>
                                        <p:tgtEl>
                                          <p:spTgt spid="6">
                                            <p:txEl>
                                              <p:pRg st="6" end="6"/>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6">
                                            <p:txEl>
                                              <p:pRg st="7" end="7"/>
                                            </p:txEl>
                                          </p:spTgt>
                                        </p:tgtEl>
                                      </p:cBhvr>
                                    </p:animEffect>
                                    <p:set>
                                      <p:cBhvr>
                                        <p:cTn id="41" dur="1" fill="hold">
                                          <p:stCondLst>
                                            <p:cond delay="499"/>
                                          </p:stCondLst>
                                        </p:cTn>
                                        <p:tgtEl>
                                          <p:spTgt spid="6">
                                            <p:txEl>
                                              <p:pRg st="7" end="7"/>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062" y="621482"/>
            <a:ext cx="11969063" cy="496377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下列应用不涉及氧化还原反应的是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酸雨的形成</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根瘤菌固氮</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氨碱法制纯碱</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zh-CN" altLang="zh-CN" sz="2800" kern="100" dirty="0">
                <a:latin typeface="Times New Roman"/>
                <a:ea typeface="华文细黑"/>
                <a:cs typeface="Times New Roman"/>
              </a:rPr>
              <a:t>电池放电</a:t>
            </a:r>
            <a:endParaRPr lang="zh-CN" altLang="zh-CN" sz="280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有电子转移的反应是氧化还原反应，酸雨的形成是燃烧含硫、氮化合物引起的，是氧化还原反应；根瘤菌固氮是将氮气转化为化合态的氮；电池放电是氧化还原反应；氨碱法制纯碱的反应是</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Cl,2NaHCO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C</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40687281"/>
              </p:ext>
            </p:extLst>
          </p:nvPr>
        </p:nvGraphicFramePr>
        <p:xfrm>
          <a:off x="6059755" y="4853351"/>
          <a:ext cx="1311275" cy="852488"/>
        </p:xfrm>
        <a:graphic>
          <a:graphicData uri="http://schemas.openxmlformats.org/presentationml/2006/ole">
            <mc:AlternateContent xmlns:mc="http://schemas.openxmlformats.org/markup-compatibility/2006">
              <mc:Choice xmlns:v="urn:schemas-microsoft-com:vml" Requires="v">
                <p:oleObj spid="_x0000_s49310" name="文档" r:id="rId4" imgW="1311938" imgH="853231" progId="Word.Document.12">
                  <p:embed/>
                </p:oleObj>
              </mc:Choice>
              <mc:Fallback>
                <p:oleObj name="文档" r:id="rId4" imgW="1311938" imgH="853231" progId="Word.Document.12">
                  <p:embed/>
                  <p:pic>
                    <p:nvPicPr>
                      <p:cNvPr id="0" name=""/>
                      <p:cNvPicPr/>
                      <p:nvPr/>
                    </p:nvPicPr>
                    <p:blipFill>
                      <a:blip r:embed="rId5"/>
                      <a:stretch>
                        <a:fillRect/>
                      </a:stretch>
                    </p:blipFill>
                    <p:spPr>
                      <a:xfrm>
                        <a:off x="6059755" y="4853351"/>
                        <a:ext cx="1311275" cy="852488"/>
                      </a:xfrm>
                      <a:prstGeom prst="rect">
                        <a:avLst/>
                      </a:prstGeom>
                    </p:spPr>
                  </p:pic>
                </p:oleObj>
              </mc:Fallback>
            </mc:AlternateContent>
          </a:graphicData>
        </a:graphic>
      </p:graphicFrame>
      <p:sp>
        <p:nvSpPr>
          <p:cNvPr id="3" name="矩形 2"/>
          <p:cNvSpPr/>
          <p:nvPr/>
        </p:nvSpPr>
        <p:spPr>
          <a:xfrm>
            <a:off x="6000168" y="721463"/>
            <a:ext cx="444352" cy="656846"/>
          </a:xfrm>
          <a:prstGeom prst="rect">
            <a:avLst/>
          </a:prstGeom>
        </p:spPr>
        <p:txBody>
          <a:bodyPr wrap="none">
            <a:spAutoFit/>
          </a:bodyPr>
          <a:lstStyle/>
          <a:p>
            <a:pPr lvl="0" algn="just">
              <a:lnSpc>
                <a:spcPct val="150000"/>
              </a:lnSpc>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5"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3" end="3"/>
                                            </p:txEl>
                                          </p:spTgt>
                                        </p:tgtEl>
                                      </p:cBhvr>
                                    </p:animEffect>
                                    <p:set>
                                      <p:cBhvr>
                                        <p:cTn id="20" dur="1" fill="hold">
                                          <p:stCondLst>
                                            <p:cond delay="499"/>
                                          </p:stCondLst>
                                        </p:cTn>
                                        <p:tgtEl>
                                          <p:spTgt spid="8">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0390" y="426073"/>
            <a:ext cx="11733225" cy="6224500"/>
          </a:xfrm>
          <a:prstGeom prst="rect">
            <a:avLst/>
          </a:prstGeom>
        </p:spPr>
        <p:txBody>
          <a:bodyPr wrap="square" lIns="121898" tIns="60948" rIns="121898" bIns="60948">
            <a:spAutoFit/>
          </a:bodyPr>
          <a:lstStyle/>
          <a:p>
            <a:pPr algn="just">
              <a:lnSpc>
                <a:spcPct val="13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为了确定某样品是否被氧化，所选试剂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SCN</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B.KI</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白磷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紫色石蕊溶液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(BaCl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Courier New"/>
              </a:rPr>
              <a:t>)</a:t>
            </a:r>
          </a:p>
          <a:p>
            <a:pPr algn="just">
              <a:lnSpc>
                <a:spcPct val="13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项，亚铁离子易被氧化为铁离子，可利用</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SCN</a:t>
            </a:r>
            <a:r>
              <a:rPr lang="zh-CN" altLang="zh-CN" sz="2800" kern="100" dirty="0">
                <a:latin typeface="Times New Roman"/>
                <a:ea typeface="华文细黑"/>
                <a:cs typeface="Times New Roman"/>
              </a:rPr>
              <a:t>溶液检验铁离子，若溶液为血红色则确定样品被氧化，故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项，碘离子能被氧化为碘单质，淀粉遇碘变蓝，则可利用淀粉溶液来确定是否被氧化，故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项，白磷被氧化为五氧化二磷，遇水反应生成磷酸，加紫色石蕊溶液变红，则可以确定样品被氧化，故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项，亚硫酸根离子能被氧化为硫酸根离子，亚硫酸根离子和硫酸根离子都能与钡离子反应生成沉淀，不能确定样品被氧化，故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631710" y="414498"/>
            <a:ext cx="444352"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679473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blinds(horizontal)">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blinds(horizontal)">
                                      <p:cBhvr>
                                        <p:cTn id="17" dur="500"/>
                                        <p:tgtEl>
                                          <p:spTgt spid="8">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linds(horizontal)">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xEl>
                                              <p:pRg st="3" end="3"/>
                                            </p:txEl>
                                          </p:spTgt>
                                        </p:tgtEl>
                                      </p:cBhvr>
                                    </p:animEffect>
                                    <p:set>
                                      <p:cBhvr>
                                        <p:cTn id="32" dur="1" fill="hold">
                                          <p:stCondLst>
                                            <p:cond delay="499"/>
                                          </p:stCondLst>
                                        </p:cTn>
                                        <p:tgtEl>
                                          <p:spTgt spid="8">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xEl>
                                              <p:pRg st="4" end="4"/>
                                            </p:txEl>
                                          </p:spTgt>
                                        </p:tgtEl>
                                      </p:cBhvr>
                                    </p:animEffect>
                                    <p:set>
                                      <p:cBhvr>
                                        <p:cTn id="35" dur="1" fill="hold">
                                          <p:stCondLst>
                                            <p:cond delay="499"/>
                                          </p:stCondLst>
                                        </p:cTn>
                                        <p:tgtEl>
                                          <p:spTgt spid="8">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xEl>
                                              <p:pRg st="5" end="5"/>
                                            </p:txEl>
                                          </p:spTgt>
                                        </p:tgtEl>
                                      </p:cBhvr>
                                    </p:animEffect>
                                    <p:set>
                                      <p:cBhvr>
                                        <p:cTn id="38" dur="1" fill="hold">
                                          <p:stCondLst>
                                            <p:cond delay="499"/>
                                          </p:stCondLst>
                                        </p:cTn>
                                        <p:tgtEl>
                                          <p:spTgt spid="8">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
                                            <p:txEl>
                                              <p:pRg st="6" end="6"/>
                                            </p:txEl>
                                          </p:spTgt>
                                        </p:tgtEl>
                                      </p:cBhvr>
                                    </p:animEffect>
                                    <p:set>
                                      <p:cBhvr>
                                        <p:cTn id="41" dur="1" fill="hold">
                                          <p:stCondLst>
                                            <p:cond delay="499"/>
                                          </p:stCondLst>
                                        </p:cTn>
                                        <p:tgtEl>
                                          <p:spTgt spid="8">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1918" y="549474"/>
            <a:ext cx="11733225" cy="521191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双线桥法在复杂氧化还原反应中的应用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三氟化氮</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是微电子工业中一种优良的等离子刻蚀气体，它在潮湿的环境中能发生反应：</a:t>
            </a:r>
            <a:r>
              <a:rPr lang="en-US" altLang="zh-CN" sz="2800" kern="100" dirty="0">
                <a:latin typeface="Times New Roman"/>
                <a:ea typeface="华文细黑"/>
                <a:cs typeface="Courier New"/>
              </a:rPr>
              <a:t>3NF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。下列有关该反应的说法正确的是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是还原剂</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B.HF</a:t>
            </a:r>
            <a:r>
              <a:rPr lang="zh-CN" altLang="zh-CN" sz="2800" kern="100" dirty="0">
                <a:latin typeface="Times New Roman"/>
                <a:ea typeface="华文细黑"/>
                <a:cs typeface="Times New Roman"/>
              </a:rPr>
              <a:t>是还原产物</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还原剂和氧化剂的物质的量之比是</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在潮湿的空气中泄漏会产生红棕色</a:t>
            </a:r>
            <a:r>
              <a:rPr lang="zh-CN" altLang="zh-CN" sz="2800" kern="100" dirty="0" smtClean="0">
                <a:latin typeface="Times New Roman"/>
                <a:ea typeface="华文细黑"/>
                <a:cs typeface="Times New Roman"/>
              </a:rPr>
              <a:t>气体</a:t>
            </a:r>
            <a:endParaRPr lang="zh-CN" altLang="zh-CN" sz="2800" kern="100" dirty="0">
              <a:latin typeface="宋体"/>
              <a:cs typeface="Courier New"/>
            </a:endParaRPr>
          </a:p>
        </p:txBody>
      </p:sp>
      <p:sp>
        <p:nvSpPr>
          <p:cNvPr id="2" name="矩形 1"/>
          <p:cNvSpPr/>
          <p:nvPr/>
        </p:nvSpPr>
        <p:spPr>
          <a:xfrm>
            <a:off x="3130574" y="2521029"/>
            <a:ext cx="444352"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4703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9145" y="621482"/>
            <a:ext cx="11850557" cy="4258449"/>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被称为万能还原剂的</a:t>
            </a:r>
            <a:r>
              <a:rPr lang="en-US" altLang="zh-CN" sz="2800" kern="100" dirty="0">
                <a:latin typeface="Times New Roman"/>
                <a:ea typeface="华文细黑"/>
                <a:cs typeface="Courier New"/>
              </a:rPr>
              <a:t>NaBH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溶于水并和水反应：</a:t>
            </a:r>
            <a:r>
              <a:rPr lang="en-US" altLang="zh-CN" sz="2800" kern="100" dirty="0">
                <a:latin typeface="Times New Roman"/>
                <a:ea typeface="华文细黑"/>
                <a:cs typeface="Courier New"/>
              </a:rPr>
              <a:t>NaBH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(NaBH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A.NaBH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既是氧化剂又是还原剂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B.NaBH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硼元素被氧化，氢元素被还原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被氧化的元素与被还原的元素质量之比为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zh-CN" altLang="zh-CN" sz="1050" kern="100" dirty="0">
              <a:latin typeface="宋体"/>
              <a:cs typeface="Courier New"/>
            </a:endParaRPr>
          </a:p>
        </p:txBody>
      </p:sp>
      <p:sp>
        <p:nvSpPr>
          <p:cNvPr id="2" name="矩形 1"/>
          <p:cNvSpPr/>
          <p:nvPr/>
        </p:nvSpPr>
        <p:spPr>
          <a:xfrm>
            <a:off x="8438846" y="1413570"/>
            <a:ext cx="444352" cy="661207"/>
          </a:xfrm>
          <a:prstGeom prst="rect">
            <a:avLst/>
          </a:prstGeom>
        </p:spPr>
        <p:txBody>
          <a:bodyPr wrap="none">
            <a:spAutoFit/>
          </a:bodyPr>
          <a:lstStyle/>
          <a:p>
            <a:pPr algn="just">
              <a:lnSpc>
                <a:spcPct val="150000"/>
              </a:lnSpc>
              <a:spcAft>
                <a:spcPts val="0"/>
              </a:spcAft>
            </a:pPr>
            <a:r>
              <a:rPr lang="en-US" altLang="zh-CN" sz="2800" b="1" kern="10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64535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1804"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6.ClO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是一种杀菌消毒效率高、二次污染小的水处理剂。实验室中可通过以下反应制得：</a:t>
            </a:r>
            <a:r>
              <a:rPr lang="en-US" altLang="zh-CN" sz="2800" kern="100" dirty="0">
                <a:latin typeface="Times New Roman"/>
                <a:ea typeface="华文细黑"/>
                <a:cs typeface="Courier New"/>
              </a:rPr>
              <a:t>2KClO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          </a:t>
            </a:r>
            <a:r>
              <a:rPr lang="en-US" altLang="zh-CN" sz="2800" kern="100" dirty="0" smtClean="0">
                <a:latin typeface="Times New Roman"/>
                <a:ea typeface="华文细黑"/>
                <a:cs typeface="Courier New"/>
              </a:rPr>
              <a:t>2ClO</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是氧化产物</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在反应中被氧化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作水处理剂时，利用了其强氧</a:t>
            </a:r>
            <a:r>
              <a:rPr lang="zh-CN" altLang="zh-CN" sz="2800" kern="100" dirty="0" smtClean="0">
                <a:latin typeface="Times New Roman"/>
                <a:ea typeface="华文细黑"/>
                <a:cs typeface="Times New Roman"/>
              </a:rPr>
              <a:t>化性</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6890762"/>
              </p:ext>
            </p:extLst>
          </p:nvPr>
        </p:nvGraphicFramePr>
        <p:xfrm>
          <a:off x="7585092" y="1311082"/>
          <a:ext cx="1220788" cy="884238"/>
        </p:xfrm>
        <a:graphic>
          <a:graphicData uri="http://schemas.openxmlformats.org/presentationml/2006/ole">
            <mc:AlternateContent xmlns:mc="http://schemas.openxmlformats.org/markup-compatibility/2006">
              <mc:Choice xmlns:v="urn:schemas-microsoft-com:vml" Requires="v">
                <p:oleObj spid="_x0000_s50334" name="文档" r:id="rId4" imgW="1220491" imgH="883472" progId="Word.Document.12">
                  <p:embed/>
                </p:oleObj>
              </mc:Choice>
              <mc:Fallback>
                <p:oleObj name="文档" r:id="rId4" imgW="1220491" imgH="883472" progId="Word.Document.12">
                  <p:embed/>
                  <p:pic>
                    <p:nvPicPr>
                      <p:cNvPr id="0" name=""/>
                      <p:cNvPicPr/>
                      <p:nvPr/>
                    </p:nvPicPr>
                    <p:blipFill>
                      <a:blip r:embed="rId5"/>
                      <a:stretch>
                        <a:fillRect/>
                      </a:stretch>
                    </p:blipFill>
                    <p:spPr>
                      <a:xfrm>
                        <a:off x="7585092" y="1311082"/>
                        <a:ext cx="1220788" cy="884238"/>
                      </a:xfrm>
                      <a:prstGeom prst="rect">
                        <a:avLst/>
                      </a:prstGeom>
                    </p:spPr>
                  </p:pic>
                </p:oleObj>
              </mc:Fallback>
            </mc:AlternateContent>
          </a:graphicData>
        </a:graphic>
      </p:graphicFrame>
      <p:sp>
        <p:nvSpPr>
          <p:cNvPr id="3" name="矩形 2"/>
          <p:cNvSpPr/>
          <p:nvPr/>
        </p:nvSpPr>
        <p:spPr>
          <a:xfrm>
            <a:off x="6540658" y="2140290"/>
            <a:ext cx="444352"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5"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13103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50" y="658765"/>
            <a:ext cx="11617054" cy="4706392"/>
          </a:xfrm>
          <a:prstGeom prst="rect">
            <a:avLst/>
          </a:prstGeom>
        </p:spPr>
        <p:txBody>
          <a:bodyPr wrap="square" lIns="121898" tIns="60948" rIns="121898" bIns="60948">
            <a:spAutoFit/>
          </a:bodyPr>
          <a:lstStyle/>
          <a:p>
            <a:pPr algn="ctr">
              <a:lnSpc>
                <a:spcPct val="150000"/>
              </a:lnSpc>
              <a:tabLst>
                <a:tab pos="1890395" algn="l"/>
              </a:tabLst>
            </a:pPr>
            <a:r>
              <a:rPr lang="zh-CN" altLang="zh-CN" sz="2800" b="1" kern="100" dirty="0">
                <a:solidFill>
                  <a:srgbClr val="0000FF"/>
                </a:solidFill>
                <a:latin typeface="Times New Roman" pitchFamily="18" charset="0"/>
                <a:ea typeface="华文细黑" pitchFamily="2" charset="-122"/>
                <a:cs typeface="Times New Roman"/>
              </a:rPr>
              <a:t>走好关键第一步</a:t>
            </a:r>
            <a:r>
              <a:rPr lang="en-US" altLang="zh-CN" sz="2800" b="1" kern="100" dirty="0">
                <a:solidFill>
                  <a:srgbClr val="0000FF"/>
                </a:solidFill>
                <a:latin typeface="Times New Roman" pitchFamily="18" charset="0"/>
                <a:ea typeface="华文细黑" pitchFamily="2" charset="-122"/>
                <a:cs typeface="Times New Roman"/>
              </a:rPr>
              <a:t>——</a:t>
            </a:r>
            <a:r>
              <a:rPr lang="zh-CN" altLang="zh-CN" sz="2800" b="1" kern="100" dirty="0">
                <a:solidFill>
                  <a:srgbClr val="0000FF"/>
                </a:solidFill>
                <a:latin typeface="Times New Roman" pitchFamily="18" charset="0"/>
                <a:ea typeface="华文细黑" pitchFamily="2" charset="-122"/>
                <a:cs typeface="Times New Roman"/>
              </a:rPr>
              <a:t>正确标出元素化合价</a:t>
            </a:r>
          </a:p>
          <a:p>
            <a:pPr algn="just">
              <a:lnSpc>
                <a:spcPct val="150000"/>
              </a:lnSpc>
              <a:spcAft>
                <a:spcPts val="0"/>
              </a:spcAft>
            </a:pPr>
            <a:r>
              <a:rPr lang="zh-CN" altLang="zh-CN" sz="2800" kern="100" dirty="0">
                <a:latin typeface="Times New Roman"/>
                <a:ea typeface="华文细黑"/>
                <a:cs typeface="Times New Roman"/>
              </a:rPr>
              <a:t>正确分析氧化还原反应中电子转移的数目，其前提是确定物质中各元素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特别是变价元素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化合价。基本方法是先标出熟悉元素的化合价，再根据化合物中正负化合价的代数和为零的原则求解其他元素的化合价。常见元素的化合价可以借助化合价口诀来记忆：一价氢、钾、钠、氟、氯、溴、碘、银；二价氧、钙、钡、镁、锌；三铝、四硅、五价磷；说变价也不难，二三铁、二四碳、二四六硫都齐全；铜汞二价最常见。</a:t>
            </a:r>
            <a:endParaRPr lang="zh-CN" altLang="zh-CN" sz="2800" kern="100" dirty="0">
              <a:effectLst/>
              <a:latin typeface="宋体"/>
              <a:cs typeface="Courier New"/>
            </a:endParaRPr>
          </a:p>
        </p:txBody>
      </p:sp>
    </p:spTree>
    <p:extLst>
      <p:ext uri="{BB962C8B-B14F-4D97-AF65-F5344CB8AC3E}">
        <p14:creationId xmlns:p14="http://schemas.microsoft.com/office/powerpoint/2010/main" val="3955437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4606" y="294037"/>
            <a:ext cx="10666568" cy="435501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近几年高考中一些特殊物质中元素化合价判断</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Cu</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Fe</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S</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FeO</a:t>
            </a:r>
            <a:r>
              <a:rPr lang="en-US" altLang="zh-CN" sz="2800" kern="100" baseline="-25000" dirty="0" smtClean="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Fe</a:t>
            </a:r>
            <a:r>
              <a:rPr lang="en-US" altLang="zh-CN" sz="2800" kern="100" dirty="0" smtClean="0">
                <a:latin typeface="Times New Roman"/>
                <a:ea typeface="华文细黑"/>
                <a:cs typeface="Times New Roman"/>
              </a:rPr>
              <a:t>____</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Li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NH</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N</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LiNH</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N</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AlN</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N</a:t>
            </a:r>
            <a:r>
              <a:rPr lang="en-US" altLang="zh-CN" sz="2800" kern="100" dirty="0" smtClean="0">
                <a:latin typeface="Times New Roman"/>
                <a:ea typeface="华文细黑"/>
                <a:cs typeface="Times New Roman"/>
              </a:rPr>
              <a:t>____</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S</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M</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C</a:t>
            </a:r>
            <a:r>
              <a:rPr lang="en-US" altLang="zh-CN" sz="2800" kern="100" dirty="0" smtClean="0">
                <a:latin typeface="Times New Roman"/>
                <a:ea typeface="华文细黑"/>
                <a:cs typeface="Times New Roman"/>
              </a:rPr>
              <a:t>___</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HCN</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C</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N</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CuH</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Cu</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a:t>
            </a:r>
            <a:r>
              <a:rPr lang="en-US" altLang="zh-CN" sz="2800" kern="100" dirty="0" smtClean="0">
                <a:latin typeface="Times New Roman"/>
                <a:ea typeface="华文细黑"/>
                <a:cs typeface="Times New Roman"/>
              </a:rPr>
              <a:t>___</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Fe</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Si</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Si</a:t>
            </a:r>
            <a:r>
              <a:rPr lang="en-US" altLang="zh-CN" sz="2800" u="sng"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N</a:t>
            </a:r>
            <a:r>
              <a:rPr lang="en-US" altLang="zh-CN" sz="2800" kern="100" dirty="0" smtClean="0">
                <a:latin typeface="Times New Roman"/>
                <a:ea typeface="华文细黑"/>
                <a:cs typeface="Times New Roman"/>
              </a:rPr>
              <a:t>____</a:t>
            </a:r>
            <a:endParaRPr lang="zh-CN" altLang="zh-CN" sz="1050" kern="100" dirty="0">
              <a:latin typeface="宋体"/>
              <a:cs typeface="Courier New"/>
            </a:endParaRPr>
          </a:p>
        </p:txBody>
      </p:sp>
      <p:sp>
        <p:nvSpPr>
          <p:cNvPr id="2" name="矩形 1"/>
          <p:cNvSpPr/>
          <p:nvPr/>
        </p:nvSpPr>
        <p:spPr>
          <a:xfrm>
            <a:off x="2792222" y="1178453"/>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endParaRPr lang="zh-CN" altLang="en-US" dirty="0"/>
          </a:p>
        </p:txBody>
      </p:sp>
      <p:sp>
        <p:nvSpPr>
          <p:cNvPr id="3" name="矩形 2"/>
          <p:cNvSpPr/>
          <p:nvPr/>
        </p:nvSpPr>
        <p:spPr>
          <a:xfrm>
            <a:off x="4736438" y="1176221"/>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2</a:t>
            </a:r>
            <a:endParaRPr lang="zh-CN" altLang="en-US" sz="2800" kern="100" dirty="0">
              <a:latin typeface="Times New Roman"/>
              <a:ea typeface="华文细黑"/>
              <a:cs typeface="Times New Roman"/>
            </a:endParaRPr>
          </a:p>
        </p:txBody>
      </p:sp>
      <p:sp>
        <p:nvSpPr>
          <p:cNvPr id="4" name="矩形 3"/>
          <p:cNvSpPr/>
          <p:nvPr/>
        </p:nvSpPr>
        <p:spPr>
          <a:xfrm>
            <a:off x="6104590" y="1176221"/>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2</a:t>
            </a:r>
            <a:endParaRPr lang="zh-CN" altLang="en-US" sz="2800" kern="100" dirty="0">
              <a:latin typeface="Times New Roman"/>
              <a:ea typeface="华文细黑"/>
              <a:cs typeface="Times New Roman"/>
            </a:endParaRPr>
          </a:p>
        </p:txBody>
      </p:sp>
      <p:sp>
        <p:nvSpPr>
          <p:cNvPr id="5" name="矩形 4"/>
          <p:cNvSpPr/>
          <p:nvPr/>
        </p:nvSpPr>
        <p:spPr>
          <a:xfrm>
            <a:off x="9808366" y="1176221"/>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6</a:t>
            </a:r>
            <a:endParaRPr lang="zh-CN" altLang="en-US" sz="2800" kern="100" dirty="0">
              <a:latin typeface="Times New Roman"/>
              <a:ea typeface="华文细黑"/>
              <a:cs typeface="Times New Roman"/>
            </a:endParaRPr>
          </a:p>
        </p:txBody>
      </p:sp>
      <p:sp>
        <p:nvSpPr>
          <p:cNvPr id="6" name="矩形 5"/>
          <p:cNvSpPr/>
          <p:nvPr/>
        </p:nvSpPr>
        <p:spPr>
          <a:xfrm>
            <a:off x="2627886" y="1898533"/>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3</a:t>
            </a:r>
            <a:endParaRPr lang="zh-CN" altLang="en-US" sz="2800" kern="100" dirty="0">
              <a:latin typeface="Times New Roman"/>
              <a:ea typeface="华文细黑"/>
              <a:cs typeface="Times New Roman"/>
            </a:endParaRPr>
          </a:p>
        </p:txBody>
      </p:sp>
      <p:sp>
        <p:nvSpPr>
          <p:cNvPr id="7" name="矩形 6"/>
          <p:cNvSpPr/>
          <p:nvPr/>
        </p:nvSpPr>
        <p:spPr>
          <a:xfrm>
            <a:off x="6166438" y="1878213"/>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3</a:t>
            </a:r>
            <a:endParaRPr lang="zh-CN" altLang="en-US" sz="2800" kern="100" dirty="0">
              <a:latin typeface="Times New Roman"/>
              <a:ea typeface="华文细黑"/>
              <a:cs typeface="Times New Roman"/>
            </a:endParaRPr>
          </a:p>
        </p:txBody>
      </p:sp>
      <p:sp>
        <p:nvSpPr>
          <p:cNvPr id="9" name="矩形 8"/>
          <p:cNvSpPr/>
          <p:nvPr/>
        </p:nvSpPr>
        <p:spPr>
          <a:xfrm>
            <a:off x="9767725" y="1878213"/>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3</a:t>
            </a:r>
            <a:endParaRPr lang="zh-CN" altLang="en-US" sz="2800" kern="100" dirty="0">
              <a:latin typeface="Times New Roman"/>
              <a:ea typeface="华文细黑"/>
              <a:cs typeface="Times New Roman"/>
            </a:endParaRPr>
          </a:p>
        </p:txBody>
      </p:sp>
      <p:sp>
        <p:nvSpPr>
          <p:cNvPr id="10" name="矩形 9"/>
          <p:cNvSpPr/>
          <p:nvPr/>
        </p:nvSpPr>
        <p:spPr>
          <a:xfrm>
            <a:off x="2545718" y="2589289"/>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2</a:t>
            </a:r>
            <a:endParaRPr lang="zh-CN" altLang="en-US" sz="2800" kern="100" dirty="0">
              <a:latin typeface="Times New Roman"/>
              <a:ea typeface="华文细黑"/>
              <a:cs typeface="Times New Roman"/>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80209122"/>
              </p:ext>
            </p:extLst>
          </p:nvPr>
        </p:nvGraphicFramePr>
        <p:xfrm>
          <a:off x="4572102" y="2597227"/>
          <a:ext cx="1149350" cy="752475"/>
        </p:xfrm>
        <a:graphic>
          <a:graphicData uri="http://schemas.openxmlformats.org/presentationml/2006/ole">
            <mc:AlternateContent xmlns:mc="http://schemas.openxmlformats.org/markup-compatibility/2006">
              <mc:Choice xmlns:v="urn:schemas-microsoft-com:vml" Requires="v">
                <p:oleObj spid="_x0000_s51675" name="文档" r:id="rId4" imgW="1149566" imgH="751707" progId="Word.Document.12">
                  <p:embed/>
                </p:oleObj>
              </mc:Choice>
              <mc:Fallback>
                <p:oleObj name="文档" r:id="rId4" imgW="1149566" imgH="751707" progId="Word.Document.12">
                  <p:embed/>
                  <p:pic>
                    <p:nvPicPr>
                      <p:cNvPr id="0" name=""/>
                      <p:cNvPicPr/>
                      <p:nvPr/>
                    </p:nvPicPr>
                    <p:blipFill>
                      <a:blip r:embed="rId5"/>
                      <a:stretch>
                        <a:fillRect/>
                      </a:stretch>
                    </p:blipFill>
                    <p:spPr>
                      <a:xfrm>
                        <a:off x="4572102" y="2597227"/>
                        <a:ext cx="1149350" cy="752475"/>
                      </a:xfrm>
                      <a:prstGeom prst="rect">
                        <a:avLst/>
                      </a:prstGeom>
                    </p:spPr>
                  </p:pic>
                </p:oleObj>
              </mc:Fallback>
            </mc:AlternateContent>
          </a:graphicData>
        </a:graphic>
      </p:graphicFrame>
      <p:sp>
        <p:nvSpPr>
          <p:cNvPr id="13" name="矩形 12"/>
          <p:cNvSpPr/>
          <p:nvPr/>
        </p:nvSpPr>
        <p:spPr>
          <a:xfrm>
            <a:off x="6237558" y="2553441"/>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5</a:t>
            </a:r>
            <a:endParaRPr lang="zh-CN" altLang="en-US" sz="2800" kern="100" dirty="0">
              <a:latin typeface="Times New Roman"/>
              <a:ea typeface="华文细黑"/>
              <a:cs typeface="Times New Roman"/>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348208369"/>
              </p:ext>
            </p:extLst>
          </p:nvPr>
        </p:nvGraphicFramePr>
        <p:xfrm>
          <a:off x="7729406" y="2589289"/>
          <a:ext cx="1149350" cy="752475"/>
        </p:xfrm>
        <a:graphic>
          <a:graphicData uri="http://schemas.openxmlformats.org/presentationml/2006/ole">
            <mc:AlternateContent xmlns:mc="http://schemas.openxmlformats.org/markup-compatibility/2006">
              <mc:Choice xmlns:v="urn:schemas-microsoft-com:vml" Requires="v">
                <p:oleObj spid="_x0000_s51676" name="文档" r:id="rId7" imgW="1149566" imgH="752427" progId="Word.Document.12">
                  <p:embed/>
                </p:oleObj>
              </mc:Choice>
              <mc:Fallback>
                <p:oleObj name="文档" r:id="rId7" imgW="1149566" imgH="752427" progId="Word.Document.12">
                  <p:embed/>
                  <p:pic>
                    <p:nvPicPr>
                      <p:cNvPr id="0" name=""/>
                      <p:cNvPicPr/>
                      <p:nvPr/>
                    </p:nvPicPr>
                    <p:blipFill>
                      <a:blip r:embed="rId8"/>
                      <a:stretch>
                        <a:fillRect/>
                      </a:stretch>
                    </p:blipFill>
                    <p:spPr>
                      <a:xfrm>
                        <a:off x="7729406" y="2589289"/>
                        <a:ext cx="1149350" cy="752475"/>
                      </a:xfrm>
                      <a:prstGeom prst="rect">
                        <a:avLst/>
                      </a:prstGeom>
                    </p:spPr>
                  </p:pic>
                </p:oleObj>
              </mc:Fallback>
            </mc:AlternateContent>
          </a:graphicData>
        </a:graphic>
      </p:graphicFrame>
      <p:sp>
        <p:nvSpPr>
          <p:cNvPr id="15" name="矩形 14"/>
          <p:cNvSpPr/>
          <p:nvPr/>
        </p:nvSpPr>
        <p:spPr>
          <a:xfrm>
            <a:off x="9704990" y="2591849"/>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3</a:t>
            </a:r>
            <a:endParaRPr lang="zh-CN" altLang="en-US" sz="2800" kern="100" dirty="0">
              <a:latin typeface="Times New Roman"/>
              <a:ea typeface="华文细黑"/>
              <a:cs typeface="Times New Roman"/>
            </a:endParaRPr>
          </a:p>
        </p:txBody>
      </p:sp>
      <p:sp>
        <p:nvSpPr>
          <p:cNvPr id="16" name="矩形 15"/>
          <p:cNvSpPr/>
          <p:nvPr/>
        </p:nvSpPr>
        <p:spPr>
          <a:xfrm>
            <a:off x="2552420" y="3276845"/>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2</a:t>
            </a:r>
            <a:endParaRPr lang="zh-CN" altLang="en-US" sz="2800" kern="100" dirty="0">
              <a:latin typeface="Times New Roman"/>
              <a:ea typeface="华文细黑"/>
              <a:cs typeface="Times New Roman"/>
            </a:endParaRPr>
          </a:p>
        </p:txBody>
      </p:sp>
      <p:sp>
        <p:nvSpPr>
          <p:cNvPr id="17" name="矩形 16"/>
          <p:cNvSpPr/>
          <p:nvPr/>
        </p:nvSpPr>
        <p:spPr>
          <a:xfrm>
            <a:off x="4694910" y="3278889"/>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3</a:t>
            </a:r>
            <a:endParaRPr lang="zh-CN" altLang="en-US" sz="2800" kern="100" dirty="0">
              <a:latin typeface="Times New Roman"/>
              <a:ea typeface="华文细黑"/>
              <a:cs typeface="Times New Roman"/>
            </a:endParaRPr>
          </a:p>
        </p:txBody>
      </p:sp>
      <p:sp>
        <p:nvSpPr>
          <p:cNvPr id="18" name="矩形 17"/>
          <p:cNvSpPr/>
          <p:nvPr/>
        </p:nvSpPr>
        <p:spPr>
          <a:xfrm>
            <a:off x="8120814" y="3268729"/>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1</a:t>
            </a:r>
            <a:endParaRPr lang="zh-CN" altLang="en-US" sz="2800" kern="100" dirty="0">
              <a:latin typeface="Times New Roman"/>
              <a:ea typeface="华文细黑"/>
              <a:cs typeface="Times New Roman"/>
            </a:endParaRPr>
          </a:p>
        </p:txBody>
      </p:sp>
      <p:sp>
        <p:nvSpPr>
          <p:cNvPr id="19" name="矩形 18"/>
          <p:cNvSpPr/>
          <p:nvPr/>
        </p:nvSpPr>
        <p:spPr>
          <a:xfrm>
            <a:off x="9808365" y="3286817"/>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1</a:t>
            </a:r>
            <a:endParaRPr lang="zh-CN" altLang="en-US" sz="2800" kern="100" dirty="0">
              <a:latin typeface="Times New Roman"/>
              <a:ea typeface="华文细黑"/>
              <a:cs typeface="Times New Roman"/>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3354975757"/>
              </p:ext>
            </p:extLst>
          </p:nvPr>
        </p:nvGraphicFramePr>
        <p:xfrm>
          <a:off x="820304" y="4028293"/>
          <a:ext cx="1149350" cy="752475"/>
        </p:xfrm>
        <a:graphic>
          <a:graphicData uri="http://schemas.openxmlformats.org/presentationml/2006/ole">
            <mc:AlternateContent xmlns:mc="http://schemas.openxmlformats.org/markup-compatibility/2006">
              <mc:Choice xmlns:v="urn:schemas-microsoft-com:vml" Requires="v">
                <p:oleObj spid="_x0000_s51677" name="文档" r:id="rId10" imgW="1149566" imgH="752427" progId="Word.Document.12">
                  <p:embed/>
                </p:oleObj>
              </mc:Choice>
              <mc:Fallback>
                <p:oleObj name="文档" r:id="rId10" imgW="1149566" imgH="752427" progId="Word.Document.12">
                  <p:embed/>
                  <p:pic>
                    <p:nvPicPr>
                      <p:cNvPr id="0" name=""/>
                      <p:cNvPicPr/>
                      <p:nvPr/>
                    </p:nvPicPr>
                    <p:blipFill>
                      <a:blip r:embed="rId11"/>
                      <a:stretch>
                        <a:fillRect/>
                      </a:stretch>
                    </p:blipFill>
                    <p:spPr>
                      <a:xfrm>
                        <a:off x="820304" y="4028293"/>
                        <a:ext cx="1149350" cy="752475"/>
                      </a:xfrm>
                      <a:prstGeom prst="rect">
                        <a:avLst/>
                      </a:prstGeom>
                    </p:spPr>
                  </p:pic>
                </p:oleObj>
              </mc:Fallback>
            </mc:AlternateContent>
          </a:graphicData>
        </a:graphic>
      </p:graphicFrame>
      <p:sp>
        <p:nvSpPr>
          <p:cNvPr id="22" name="矩形 21"/>
          <p:cNvSpPr/>
          <p:nvPr/>
        </p:nvSpPr>
        <p:spPr>
          <a:xfrm>
            <a:off x="2658366" y="3924917"/>
            <a:ext cx="1502334"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endParaRPr lang="zh-CN" altLang="en-US" dirty="0"/>
          </a:p>
        </p:txBody>
      </p:sp>
      <p:sp>
        <p:nvSpPr>
          <p:cNvPr id="24" name="矩形 23"/>
          <p:cNvSpPr/>
          <p:nvPr/>
        </p:nvSpPr>
        <p:spPr>
          <a:xfrm>
            <a:off x="6352786" y="3965557"/>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4</a:t>
            </a:r>
            <a:endParaRPr lang="zh-CN" altLang="en-US" sz="2800" kern="100" dirty="0">
              <a:latin typeface="Times New Roman"/>
              <a:ea typeface="华文细黑"/>
              <a:cs typeface="Times New Roman"/>
            </a:endParaRPr>
          </a:p>
        </p:txBody>
      </p:sp>
      <p:sp>
        <p:nvSpPr>
          <p:cNvPr id="25" name="矩形 24"/>
          <p:cNvSpPr/>
          <p:nvPr/>
        </p:nvSpPr>
        <p:spPr>
          <a:xfrm>
            <a:off x="8120814" y="3977761"/>
            <a:ext cx="723275" cy="523220"/>
          </a:xfrm>
          <a:prstGeom prst="rect">
            <a:avLst/>
          </a:prstGeom>
        </p:spPr>
        <p:txBody>
          <a:bodyPr wrap="none">
            <a:spAutoFit/>
          </a:bodyPr>
          <a:lstStyle/>
          <a:p>
            <a:r>
              <a:rPr lang="zh-CN" altLang="zh-CN" sz="2800" kern="100" dirty="0">
                <a:latin typeface="Times New Roman"/>
                <a:ea typeface="华文细黑"/>
                <a:cs typeface="Times New Roman"/>
              </a:rPr>
              <a:t>－</a:t>
            </a:r>
            <a:r>
              <a:rPr lang="en-US" altLang="zh-CN" sz="2800" kern="100" dirty="0">
                <a:latin typeface="Times New Roman"/>
                <a:ea typeface="华文细黑"/>
                <a:cs typeface="Times New Roman"/>
              </a:rPr>
              <a:t>3</a:t>
            </a:r>
            <a:endParaRPr lang="zh-CN" altLang="en-US" sz="2800" kern="100" dirty="0">
              <a:latin typeface="Times New Roman"/>
              <a:ea typeface="华文细黑"/>
              <a:cs typeface="Times New Roman"/>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1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988461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32063" y="2876566"/>
            <a:ext cx="11726287"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氧化性、还原性强弱规律</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1198662" y="2339829"/>
            <a:ext cx="9592884" cy="1882053"/>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algn="just">
              <a:lnSpc>
                <a:spcPct val="200000"/>
              </a:lnSpc>
              <a:spcAft>
                <a:spcPts val="0"/>
              </a:spcAft>
              <a:tabLst>
                <a:tab pos="1890395" algn="l"/>
              </a:tabLst>
            </a:pPr>
            <a:r>
              <a:rPr lang="en-US" altLang="zh-CN" sz="2800" b="0" kern="100" dirty="0">
                <a:latin typeface="Times New Roman"/>
                <a:ea typeface="华文细黑"/>
                <a:cs typeface="Courier New"/>
              </a:rPr>
              <a:t>1.</a:t>
            </a:r>
            <a:r>
              <a:rPr lang="zh-CN" altLang="en-US" sz="2800" b="0" kern="100" dirty="0">
                <a:latin typeface="Times New Roman"/>
                <a:ea typeface="华文细黑"/>
                <a:cs typeface="Courier New"/>
              </a:rPr>
              <a:t>了解氧化还原反应的本质是电子的转移</a:t>
            </a:r>
            <a:r>
              <a:rPr lang="zh-CN" altLang="en-US" sz="2800" b="0" kern="100" dirty="0" smtClean="0">
                <a:latin typeface="Times New Roman"/>
                <a:ea typeface="华文细黑"/>
                <a:cs typeface="Courier New"/>
              </a:rPr>
              <a:t>。</a:t>
            </a:r>
            <a:endParaRPr lang="en-US" altLang="zh-CN" sz="2800" b="0" kern="100" dirty="0" smtClean="0">
              <a:latin typeface="Times New Roman"/>
              <a:ea typeface="华文细黑"/>
              <a:cs typeface="Courier New"/>
            </a:endParaRPr>
          </a:p>
          <a:p>
            <a:pPr algn="just">
              <a:lnSpc>
                <a:spcPct val="200000"/>
              </a:lnSpc>
              <a:spcAft>
                <a:spcPts val="0"/>
              </a:spcAft>
              <a:tabLst>
                <a:tab pos="1890395" algn="l"/>
              </a:tabLst>
            </a:pPr>
            <a:r>
              <a:rPr lang="en-US" altLang="zh-CN" sz="2800" b="0" kern="100" dirty="0" smtClean="0">
                <a:latin typeface="Times New Roman"/>
                <a:ea typeface="华文细黑"/>
                <a:cs typeface="Courier New"/>
              </a:rPr>
              <a:t>2.</a:t>
            </a:r>
            <a:r>
              <a:rPr lang="zh-CN" altLang="en-US" sz="2800" b="0" kern="100" dirty="0">
                <a:latin typeface="Times New Roman"/>
                <a:ea typeface="华文细黑"/>
                <a:cs typeface="Courier New"/>
              </a:rPr>
              <a:t>了解常见的氧化还原反应。</a:t>
            </a:r>
            <a:endParaRPr lang="zh-CN" altLang="zh-CN" sz="2800" b="0" kern="100" spc="-50" dirty="0">
              <a:effectLst/>
              <a:latin typeface="宋体"/>
              <a:cs typeface="Courier New"/>
            </a:endParaRP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5747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540418"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8" name="矩形 7">
            <a:hlinkClick r:id="rId6" action="ppaction://hlinksldjump"/>
          </p:cNvPr>
          <p:cNvSpPr/>
          <p:nvPr/>
        </p:nvSpPr>
        <p:spPr>
          <a:xfrm>
            <a:off x="5323364"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9" name="矩形 8">
            <a:hlinkClick r:id="rId7" action="ppaction://hlinksldjump"/>
          </p:cNvPr>
          <p:cNvSpPr/>
          <p:nvPr/>
        </p:nvSpPr>
        <p:spPr>
          <a:xfrm>
            <a:off x="874893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8542" y="719198"/>
            <a:ext cx="11850557"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氧化性、还原性的判断</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氧化性是</a:t>
            </a:r>
            <a:r>
              <a:rPr lang="zh-CN" altLang="zh-CN" sz="2800" kern="100" dirty="0" smtClean="0">
                <a:latin typeface="Times New Roman"/>
                <a:ea typeface="华文细黑"/>
                <a:cs typeface="Times New Roman"/>
              </a:rPr>
              <a:t>指</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；还原性是</a:t>
            </a:r>
            <a:r>
              <a:rPr lang="zh-CN" altLang="zh-CN" sz="2800" kern="100" dirty="0" smtClean="0">
                <a:latin typeface="Times New Roman"/>
                <a:ea typeface="华文细黑"/>
                <a:cs typeface="Times New Roman"/>
              </a:rPr>
              <a:t>指</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氧化性、还原性的强弱取决于得、失电子</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程度</a:t>
            </a:r>
            <a:r>
              <a:rPr lang="zh-CN" altLang="zh-CN" sz="2800" kern="100" dirty="0">
                <a:latin typeface="Times New Roman"/>
                <a:ea typeface="华文细黑"/>
                <a:cs typeface="Times New Roman"/>
              </a:rPr>
              <a:t>，与得、失电子数目</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无关</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，但根据金属活动性顺序表，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活泼，更易失去电子，所以</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的还原性强。</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从元素的价态考虑：最高价态</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只有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等；最低价态</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只有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如：金属单质、</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等；中间价态</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既有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又有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a:t>
            </a:r>
            <a:endParaRPr lang="zh-CN" altLang="zh-CN" sz="2800" kern="100" dirty="0">
              <a:effectLst/>
              <a:latin typeface="宋体"/>
              <a:cs typeface="Courier New"/>
            </a:endParaRPr>
          </a:p>
        </p:txBody>
      </p:sp>
      <p:sp>
        <p:nvSpPr>
          <p:cNvPr id="2" name="矩形 1"/>
          <p:cNvSpPr/>
          <p:nvPr/>
        </p:nvSpPr>
        <p:spPr>
          <a:xfrm>
            <a:off x="2371110" y="147180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得电子</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7925886" y="1459598"/>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失电子</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7411670" y="211783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难易</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943923" y="272774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多少</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6156458" y="4031566"/>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氧化性</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728761" y="4638998"/>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还原性</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1322358" y="529634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氧化性</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3307214" y="5294110"/>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还原性</a:t>
            </a:r>
            <a:endParaRPr lang="zh-CN" altLang="en-US" sz="2800" kern="100" dirty="0">
              <a:solidFill>
                <a:srgbClr val="0000FF"/>
              </a:solidFill>
              <a:latin typeface="Times New Roman"/>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674960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2" grpId="0"/>
      <p:bldP spid="2" grpId="1"/>
      <p:bldP spid="3" grpId="0"/>
      <p:bldP spid="3" grpId="1"/>
      <p:bldP spid="4" grpId="0"/>
      <p:bldP spid="4" grpId="1"/>
      <p:bldP spid="5" grpId="0"/>
      <p:bldP spid="5" grpId="1"/>
      <p:bldP spid="7" grpId="0"/>
      <p:bldP spid="7" grpId="1"/>
      <p:bldP spid="8" grpId="0"/>
      <p:bldP spid="8" grpId="1"/>
      <p:bldP spid="9" grpId="0"/>
      <p:bldP spid="9" grpId="1"/>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6884" y="140141"/>
            <a:ext cx="1127539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氧化性、还原性强弱的比较方法</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根据化学方程式判断</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＋还原剂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还原性</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还原产物＋氧化产物</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氧化性：</a:t>
            </a:r>
            <a:r>
              <a:rPr lang="zh-CN" altLang="zh-CN" sz="2800" kern="100" dirty="0" smtClean="0">
                <a:latin typeface="Times New Roman"/>
                <a:ea typeface="华文细黑"/>
                <a:cs typeface="Times New Roman"/>
              </a:rPr>
              <a:t>氧化剂</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氧</a:t>
            </a:r>
            <a:r>
              <a:rPr lang="zh-CN" altLang="zh-CN" sz="2800" kern="100" dirty="0">
                <a:latin typeface="Times New Roman"/>
                <a:ea typeface="华文细黑"/>
                <a:cs typeface="Times New Roman"/>
              </a:rPr>
              <a:t>化产物；</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还原性：</a:t>
            </a:r>
            <a:r>
              <a:rPr lang="zh-CN" altLang="zh-CN" sz="2800" kern="100" dirty="0" smtClean="0">
                <a:latin typeface="Times New Roman"/>
                <a:ea typeface="华文细黑"/>
                <a:cs typeface="Times New Roman"/>
              </a:rPr>
              <a:t>还原剂</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95954" y="2435393"/>
            <a:ext cx="38664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3142878" y="3153429"/>
            <a:ext cx="38664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222552"/>
            <a:ext cx="11163760" cy="4647402"/>
          </a:xfrm>
          <a:prstGeom prst="rect">
            <a:avLst/>
          </a:prstGeom>
        </p:spPr>
        <p:txBody>
          <a:bodyPr wrap="square" lIns="121898" tIns="60948" rIns="121898" bIns="60948">
            <a:spAutoFit/>
          </a:bodyPr>
          <a:lstStyle/>
          <a:p>
            <a:pPr lvl="0" algn="just">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根据反应条件和产物价态高低进行判断</a:t>
            </a:r>
            <a:endParaRPr lang="zh-CN" altLang="zh-CN" sz="105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与同一物质反应，一般越易进行，则其氧化性或还原性</a:t>
            </a:r>
            <a:r>
              <a:rPr lang="zh-CN" altLang="zh-CN" sz="2800" kern="100" dirty="0" smtClean="0">
                <a:solidFill>
                  <a:prstClr val="black"/>
                </a:solidFill>
                <a:latin typeface="Times New Roman"/>
                <a:ea typeface="华文细黑"/>
                <a:cs typeface="Times New Roman"/>
              </a:rPr>
              <a:t>就</a:t>
            </a:r>
            <a:r>
              <a:rPr lang="en-US" altLang="zh-CN" sz="2800" u="sng"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如</a:t>
            </a:r>
            <a:r>
              <a:rPr lang="en-US" altLang="zh-CN" sz="2800" kern="100" dirty="0">
                <a:solidFill>
                  <a:prstClr val="black"/>
                </a:solidFill>
                <a:latin typeface="Times New Roman"/>
                <a:ea typeface="华文细黑"/>
                <a:cs typeface="Courier New"/>
              </a:rPr>
              <a:t>Na</a:t>
            </a:r>
            <a:r>
              <a:rPr lang="zh-CN" altLang="zh-CN" sz="2800" kern="100" dirty="0">
                <a:solidFill>
                  <a:prstClr val="black"/>
                </a:solidFill>
                <a:latin typeface="Times New Roman"/>
                <a:ea typeface="华文细黑"/>
                <a:cs typeface="Times New Roman"/>
              </a:rPr>
              <a:t>与冷水剧烈反应，</a:t>
            </a:r>
            <a:r>
              <a:rPr lang="en-US" altLang="zh-CN" sz="2800" kern="100" dirty="0">
                <a:solidFill>
                  <a:prstClr val="black"/>
                </a:solidFill>
                <a:latin typeface="Times New Roman"/>
                <a:ea typeface="华文细黑"/>
                <a:cs typeface="Courier New"/>
              </a:rPr>
              <a:t>Mg</a:t>
            </a:r>
            <a:r>
              <a:rPr lang="zh-CN" altLang="zh-CN" sz="2800" kern="100" dirty="0">
                <a:solidFill>
                  <a:prstClr val="black"/>
                </a:solidFill>
                <a:latin typeface="Times New Roman"/>
                <a:ea typeface="华文细黑"/>
                <a:cs typeface="Times New Roman"/>
              </a:rPr>
              <a:t>与热水反应，</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与水加热反应也不明显，所以还原性：</a:t>
            </a:r>
            <a:r>
              <a:rPr lang="en-US" altLang="zh-CN" sz="2800" kern="100" dirty="0" smtClean="0">
                <a:solidFill>
                  <a:prstClr val="black"/>
                </a:solidFill>
                <a:latin typeface="Times New Roman"/>
                <a:ea typeface="华文细黑"/>
                <a:cs typeface="Courier New"/>
              </a:rPr>
              <a:t>Na</a:t>
            </a:r>
            <a:r>
              <a:rPr lang="en-US" altLang="zh-CN" sz="2800" u="sng" kern="100" dirty="0" smtClean="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Mg</a:t>
            </a:r>
            <a:r>
              <a:rPr lang="en-US" altLang="zh-CN" sz="2800" u="sng" kern="100" dirty="0" smtClean="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；非金属单质</a:t>
            </a:r>
            <a:r>
              <a:rPr lang="en-US" altLang="zh-CN" sz="2800" kern="100" dirty="0">
                <a:solidFill>
                  <a:prstClr val="black"/>
                </a:solidFill>
                <a:latin typeface="Times New Roman"/>
                <a:ea typeface="华文细黑"/>
                <a:cs typeface="Courier New"/>
              </a:rPr>
              <a:t>F</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Br</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I</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cs typeface="Courier New"/>
              </a:rPr>
              <a:t>F</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暗处剧烈反应并爆炸，</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光照剧烈反应并爆炸，</a:t>
            </a:r>
            <a:r>
              <a:rPr lang="en-US" altLang="zh-CN" sz="2800" kern="100" dirty="0">
                <a:solidFill>
                  <a:prstClr val="black"/>
                </a:solidFill>
                <a:latin typeface="Times New Roman"/>
                <a:ea typeface="华文细黑"/>
                <a:cs typeface="Courier New"/>
              </a:rPr>
              <a:t>Br</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加热</a:t>
            </a:r>
            <a:r>
              <a:rPr lang="zh-CN" altLang="zh-CN" sz="2800" kern="100" dirty="0" smtClean="0">
                <a:solidFill>
                  <a:prstClr val="black"/>
                </a:solidFill>
                <a:latin typeface="Times New Roman"/>
                <a:ea typeface="华文细黑"/>
                <a:cs typeface="Times New Roman"/>
              </a:rPr>
              <a:t>到</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smtClean="0">
                <a:solidFill>
                  <a:prstClr val="black"/>
                </a:solidFill>
                <a:latin typeface="Times New Roman"/>
                <a:ea typeface="华文细黑"/>
                <a:cs typeface="Courier New"/>
              </a:rPr>
              <a:t>500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才能发生反应，</a:t>
            </a:r>
            <a:r>
              <a:rPr lang="en-US" altLang="zh-CN" sz="2800" kern="100" dirty="0">
                <a:solidFill>
                  <a:prstClr val="black"/>
                </a:solidFill>
                <a:latin typeface="Times New Roman"/>
                <a:ea typeface="华文细黑"/>
                <a:cs typeface="Courier New"/>
              </a:rPr>
              <a:t>I</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在不断加热的条件下才缓慢发生反应，且为可逆反应，故氧化性：</a:t>
            </a:r>
            <a:r>
              <a:rPr lang="en-US" altLang="zh-CN" sz="2800" kern="100" dirty="0" smtClean="0">
                <a:solidFill>
                  <a:prstClr val="black"/>
                </a:solidFill>
                <a:latin typeface="Times New Roman"/>
                <a:ea typeface="华文细黑"/>
                <a:cs typeface="Courier New"/>
              </a:rPr>
              <a:t>F</a:t>
            </a:r>
            <a:r>
              <a:rPr lang="en-US" altLang="zh-CN" sz="2800" kern="100" baseline="-25000" dirty="0" smtClean="0">
                <a:solidFill>
                  <a:prstClr val="black"/>
                </a:solidFill>
                <a:latin typeface="Times New Roman"/>
                <a:ea typeface="华文细黑"/>
                <a:cs typeface="Courier New"/>
              </a:rPr>
              <a:t>2</a:t>
            </a:r>
            <a:r>
              <a:rPr lang="en-US" altLang="zh-CN" sz="2800" u="sng" kern="100" dirty="0" smtClean="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Cl</a:t>
            </a:r>
            <a:r>
              <a:rPr lang="en-US" altLang="zh-CN" sz="2800" kern="100" baseline="-25000" dirty="0" smtClean="0">
                <a:solidFill>
                  <a:prstClr val="black"/>
                </a:solidFill>
                <a:latin typeface="Times New Roman"/>
                <a:ea typeface="华文细黑"/>
                <a:cs typeface="Courier New"/>
              </a:rPr>
              <a:t>2</a:t>
            </a:r>
            <a:r>
              <a:rPr lang="en-US" altLang="zh-CN" sz="2800" u="sng" kern="100" dirty="0" smtClean="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Br</a:t>
            </a:r>
            <a:r>
              <a:rPr lang="en-US" altLang="zh-CN" sz="2800" kern="100" baseline="-25000" dirty="0" smtClean="0">
                <a:solidFill>
                  <a:prstClr val="black"/>
                </a:solidFill>
                <a:latin typeface="Times New Roman"/>
                <a:ea typeface="华文细黑"/>
                <a:cs typeface="Courier New"/>
              </a:rPr>
              <a:t>2</a:t>
            </a:r>
            <a:r>
              <a:rPr lang="en-US" altLang="zh-CN" sz="2800" u="sng" kern="100" dirty="0" smtClean="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I</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a:t>
            </a:r>
          </a:p>
        </p:txBody>
      </p:sp>
      <p:sp>
        <p:nvSpPr>
          <p:cNvPr id="2" name="矩形 1"/>
          <p:cNvSpPr/>
          <p:nvPr/>
        </p:nvSpPr>
        <p:spPr>
          <a:xfrm>
            <a:off x="9728758" y="971362"/>
            <a:ext cx="902811" cy="523220"/>
          </a:xfrm>
          <a:prstGeom prst="rect">
            <a:avLst/>
          </a:prstGeom>
        </p:spPr>
        <p:txBody>
          <a:bodyPr wrap="none">
            <a:spAutoFit/>
          </a:bodyPr>
          <a:lstStyle/>
          <a:p>
            <a:r>
              <a:rPr lang="zh-CN" altLang="zh-CN" sz="2800" kern="100" dirty="0" smtClean="0">
                <a:solidFill>
                  <a:srgbClr val="0000FF"/>
                </a:solidFill>
                <a:latin typeface="Times New Roman"/>
                <a:ea typeface="华文细黑"/>
                <a:cs typeface="Times New Roman"/>
              </a:rPr>
              <a:t>越强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2199956" y="2294803"/>
            <a:ext cx="389850"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3156380" y="2310190"/>
            <a:ext cx="389850"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4626350" y="4243358"/>
            <a:ext cx="389850"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7" name="矩形 6"/>
          <p:cNvSpPr/>
          <p:nvPr/>
        </p:nvSpPr>
        <p:spPr>
          <a:xfrm>
            <a:off x="5532644" y="4232042"/>
            <a:ext cx="389850"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6570566" y="4223926"/>
            <a:ext cx="389850"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6301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3" grpId="0"/>
      <p:bldP spid="3" grpId="1"/>
      <p:bldP spid="5" grpId="0"/>
      <p:bldP spid="5" grpId="1"/>
      <p:bldP spid="6" grpId="0"/>
      <p:bldP spid="6" grpId="1"/>
      <p:bldP spid="7" grpId="0"/>
      <p:bldP spid="7" grpId="1"/>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364" y="189434"/>
            <a:ext cx="11850557"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当不同的氧化剂作用于同一还原剂时，如果氧化产物价态相同，可根据反应条件的高低进行判断：一般条件越低，氧化剂的氧化性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，如：</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4HCl(</a:t>
            </a:r>
            <a:r>
              <a:rPr lang="zh-CN" altLang="zh-CN" sz="2800" kern="100" dirty="0" smtClean="0">
                <a:latin typeface="Times New Roman"/>
                <a:ea typeface="华文细黑"/>
                <a:cs typeface="Times New Roman"/>
              </a:rPr>
              <a:t>浓</a:t>
            </a:r>
            <a:r>
              <a:rPr lang="en-US" altLang="zh-CN" sz="2800" kern="100" dirty="0" smtClean="0">
                <a:latin typeface="Times New Roman"/>
                <a:ea typeface="华文细黑"/>
                <a:cs typeface="Courier New"/>
              </a:rPr>
              <a:t>)          MnCl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O,2KMnO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16HCl(</a:t>
            </a:r>
            <a:r>
              <a:rPr lang="zh-CN" altLang="zh-CN" sz="2800" kern="100" dirty="0" smtClean="0">
                <a:latin typeface="Times New Roman"/>
                <a:ea typeface="华文细黑"/>
                <a:cs typeface="Times New Roman"/>
              </a:rPr>
              <a:t>浓</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=2KCl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2MnCl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5Cl</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8H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，由上述反应条件的不同，可判断氧化性：</a:t>
            </a:r>
            <a:r>
              <a:rPr lang="en-US" altLang="zh-CN" sz="2800" kern="100" dirty="0" smtClean="0">
                <a:latin typeface="Times New Roman"/>
                <a:ea typeface="华文细黑"/>
                <a:cs typeface="Courier New"/>
              </a:rPr>
              <a:t>KMnO</a:t>
            </a:r>
            <a:r>
              <a:rPr lang="en-US" altLang="zh-CN" sz="2800" kern="100" baseline="-25000" dirty="0" smtClean="0">
                <a:latin typeface="Times New Roman"/>
                <a:ea typeface="华文细黑"/>
                <a:cs typeface="Courier New"/>
              </a:rPr>
              <a:t>4</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当不同氧化剂作用于同一还原剂时，如果氧化产物价态不相同，可根据氧化产物的价态高低进行判断：氧化产物的价态越高，则氧化剂的氧化性</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，如：</a:t>
            </a:r>
            <a:r>
              <a:rPr lang="en-US" altLang="zh-CN" sz="2800" kern="100" dirty="0" smtClean="0">
                <a:latin typeface="Times New Roman"/>
                <a:ea typeface="华文细黑"/>
                <a:cs typeface="Courier New"/>
              </a:rPr>
              <a:t>2Fe</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Fe</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S           </a:t>
            </a:r>
            <a:r>
              <a:rPr lang="en-US" altLang="zh-CN" sz="2800" kern="100" dirty="0" err="1" smtClean="0">
                <a:latin typeface="Times New Roman"/>
                <a:ea typeface="华文细黑"/>
                <a:cs typeface="Courier New"/>
              </a:rPr>
              <a:t>FeS</a:t>
            </a:r>
            <a:r>
              <a:rPr lang="zh-CN" altLang="zh-CN" sz="2800" kern="100" dirty="0" smtClean="0">
                <a:latin typeface="Times New Roman"/>
                <a:ea typeface="华文细黑"/>
                <a:cs typeface="Times New Roman"/>
              </a:rPr>
              <a:t>，则氧化性：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Times New Roman"/>
              </a:rPr>
              <a:t>     </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03355677"/>
              </p:ext>
            </p:extLst>
          </p:nvPr>
        </p:nvGraphicFramePr>
        <p:xfrm>
          <a:off x="2895486" y="1548857"/>
          <a:ext cx="1230313" cy="923925"/>
        </p:xfrm>
        <a:graphic>
          <a:graphicData uri="http://schemas.openxmlformats.org/presentationml/2006/ole">
            <mc:AlternateContent xmlns:mc="http://schemas.openxmlformats.org/markup-compatibility/2006">
              <mc:Choice xmlns:v="urn:schemas-microsoft-com:vml" Requires="v">
                <p:oleObj spid="_x0000_s52689" name="文档" r:id="rId4" imgW="1230572" imgH="924513" progId="Word.Document.12">
                  <p:embed/>
                </p:oleObj>
              </mc:Choice>
              <mc:Fallback>
                <p:oleObj name="文档" r:id="rId4" imgW="1230572" imgH="924513" progId="Word.Document.12">
                  <p:embed/>
                  <p:pic>
                    <p:nvPicPr>
                      <p:cNvPr id="0" name=""/>
                      <p:cNvPicPr/>
                      <p:nvPr/>
                    </p:nvPicPr>
                    <p:blipFill>
                      <a:blip r:embed="rId5"/>
                      <a:stretch>
                        <a:fillRect/>
                      </a:stretch>
                    </p:blipFill>
                    <p:spPr>
                      <a:xfrm>
                        <a:off x="2895486" y="1548857"/>
                        <a:ext cx="1230313" cy="9239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69379903"/>
              </p:ext>
            </p:extLst>
          </p:nvPr>
        </p:nvGraphicFramePr>
        <p:xfrm>
          <a:off x="3517949" y="5046118"/>
          <a:ext cx="1230313" cy="923925"/>
        </p:xfrm>
        <a:graphic>
          <a:graphicData uri="http://schemas.openxmlformats.org/presentationml/2006/ole">
            <mc:AlternateContent xmlns:mc="http://schemas.openxmlformats.org/markup-compatibility/2006">
              <mc:Choice xmlns:v="urn:schemas-microsoft-com:vml" Requires="v">
                <p:oleObj spid="_x0000_s52690" name="文档" r:id="rId7" imgW="1230572" imgH="923793" progId="Word.Document.12">
                  <p:embed/>
                </p:oleObj>
              </mc:Choice>
              <mc:Fallback>
                <p:oleObj name="文档" r:id="rId7" imgW="1230572" imgH="923793" progId="Word.Document.12">
                  <p:embed/>
                  <p:pic>
                    <p:nvPicPr>
                      <p:cNvPr id="0" name=""/>
                      <p:cNvPicPr/>
                      <p:nvPr/>
                    </p:nvPicPr>
                    <p:blipFill>
                      <a:blip r:embed="rId8"/>
                      <a:stretch>
                        <a:fillRect/>
                      </a:stretch>
                    </p:blipFill>
                    <p:spPr>
                      <a:xfrm>
                        <a:off x="3517949" y="5046118"/>
                        <a:ext cx="1230313" cy="9239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35164594"/>
              </p:ext>
            </p:extLst>
          </p:nvPr>
        </p:nvGraphicFramePr>
        <p:xfrm>
          <a:off x="6783918" y="5046024"/>
          <a:ext cx="1230313" cy="923925"/>
        </p:xfrm>
        <a:graphic>
          <a:graphicData uri="http://schemas.openxmlformats.org/presentationml/2006/ole">
            <mc:AlternateContent xmlns:mc="http://schemas.openxmlformats.org/markup-compatibility/2006">
              <mc:Choice xmlns:v="urn:schemas-microsoft-com:vml" Requires="v">
                <p:oleObj spid="_x0000_s52691" name="文档" r:id="rId10" imgW="1230572" imgH="924513" progId="Word.Document.12">
                  <p:embed/>
                </p:oleObj>
              </mc:Choice>
              <mc:Fallback>
                <p:oleObj name="文档" r:id="rId10" imgW="1230572" imgH="924513" progId="Word.Document.12">
                  <p:embed/>
                  <p:pic>
                    <p:nvPicPr>
                      <p:cNvPr id="0" name=""/>
                      <p:cNvPicPr/>
                      <p:nvPr/>
                    </p:nvPicPr>
                    <p:blipFill>
                      <a:blip r:embed="rId5"/>
                      <a:stretch>
                        <a:fillRect/>
                      </a:stretch>
                    </p:blipFill>
                    <p:spPr>
                      <a:xfrm>
                        <a:off x="6783918" y="5046024"/>
                        <a:ext cx="1230313" cy="923925"/>
                      </a:xfrm>
                      <a:prstGeom prst="rect">
                        <a:avLst/>
                      </a:prstGeom>
                    </p:spPr>
                  </p:pic>
                </p:oleObj>
              </mc:Fallback>
            </mc:AlternateContent>
          </a:graphicData>
        </a:graphic>
      </p:graphicFrame>
      <p:sp>
        <p:nvSpPr>
          <p:cNvPr id="3" name="矩形 2"/>
          <p:cNvSpPr/>
          <p:nvPr/>
        </p:nvSpPr>
        <p:spPr>
          <a:xfrm>
            <a:off x="9728899" y="1033990"/>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越强</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1414686" y="3194230"/>
            <a:ext cx="389850"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108382" y="5230774"/>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越强</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11096083" y="5271414"/>
            <a:ext cx="543739"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29588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P spid="7" grpId="0"/>
      <p:bldP spid="7" grpId="1"/>
      <p:bldP spid="8" grpId="0"/>
      <p:bldP spid="8" grpId="1"/>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64" y="973850"/>
            <a:ext cx="11733225" cy="39192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含有最高价元素的化合物是否一定具有强氧化性？试举例说明。</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不一定，如在</a:t>
            </a:r>
            <a:r>
              <a:rPr lang="en-US" altLang="zh-CN" sz="2800" kern="100" dirty="0" err="1">
                <a:solidFill>
                  <a:schemeClr val="accent6">
                    <a:lumMod val="75000"/>
                  </a:schemeClr>
                </a:solidFill>
                <a:latin typeface="Times New Roman"/>
                <a:ea typeface="华文细黑"/>
                <a:cs typeface="Courier New"/>
              </a:rPr>
              <a:t>HClO</a:t>
            </a:r>
            <a:r>
              <a:rPr lang="zh-CN" altLang="zh-CN" sz="2800" kern="100" dirty="0">
                <a:solidFill>
                  <a:schemeClr val="accent6">
                    <a:lumMod val="75000"/>
                  </a:schemeClr>
                </a:solidFill>
                <a:latin typeface="Times New Roman"/>
                <a:ea typeface="华文细黑"/>
                <a:cs typeface="Times New Roman"/>
              </a:rPr>
              <a:t>中氯元素的化合价为＋</a:t>
            </a:r>
            <a:r>
              <a:rPr lang="en-US" altLang="zh-CN" sz="2800" kern="1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价，在</a:t>
            </a:r>
            <a:r>
              <a:rPr lang="en-US" altLang="zh-CN" sz="2800" kern="100" dirty="0">
                <a:solidFill>
                  <a:schemeClr val="accent6">
                    <a:lumMod val="75000"/>
                  </a:schemeClr>
                </a:solidFill>
                <a:latin typeface="Times New Roman"/>
                <a:ea typeface="华文细黑"/>
                <a:cs typeface="Courier New"/>
              </a:rPr>
              <a:t>HClO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中氯元素的化合价为＋</a:t>
            </a:r>
            <a:r>
              <a:rPr lang="en-US" altLang="zh-CN" sz="2800" kern="100" dirty="0">
                <a:solidFill>
                  <a:schemeClr val="accent6">
                    <a:lumMod val="75000"/>
                  </a:schemeClr>
                </a:solidFill>
                <a:latin typeface="Times New Roman"/>
                <a:ea typeface="华文细黑"/>
                <a:cs typeface="Courier New"/>
              </a:rPr>
              <a:t>7</a:t>
            </a:r>
            <a:r>
              <a:rPr lang="zh-CN" altLang="zh-CN" sz="2800" kern="100" dirty="0">
                <a:solidFill>
                  <a:schemeClr val="accent6">
                    <a:lumMod val="75000"/>
                  </a:schemeClr>
                </a:solidFill>
                <a:latin typeface="Times New Roman"/>
                <a:ea typeface="华文细黑"/>
                <a:cs typeface="Times New Roman"/>
              </a:rPr>
              <a:t>价，事实上</a:t>
            </a:r>
            <a:r>
              <a:rPr lang="en-US" altLang="zh-CN" sz="2800" kern="100" dirty="0" err="1">
                <a:solidFill>
                  <a:schemeClr val="accent6">
                    <a:lumMod val="75000"/>
                  </a:schemeClr>
                </a:solidFill>
                <a:latin typeface="Times New Roman"/>
                <a:ea typeface="华文细黑"/>
                <a:cs typeface="Courier New"/>
              </a:rPr>
              <a:t>HClO</a:t>
            </a:r>
            <a:r>
              <a:rPr lang="zh-CN" altLang="zh-CN" sz="2800" kern="100" dirty="0">
                <a:solidFill>
                  <a:schemeClr val="accent6">
                    <a:lumMod val="75000"/>
                  </a:schemeClr>
                </a:solidFill>
                <a:latin typeface="Times New Roman"/>
                <a:ea typeface="华文细黑"/>
                <a:cs typeface="Times New Roman"/>
              </a:rPr>
              <a:t>的氧化性比</a:t>
            </a:r>
            <a:r>
              <a:rPr lang="en-US" altLang="zh-CN" sz="2800" kern="100" dirty="0">
                <a:solidFill>
                  <a:schemeClr val="accent6">
                    <a:lumMod val="75000"/>
                  </a:schemeClr>
                </a:solidFill>
                <a:latin typeface="Times New Roman"/>
                <a:ea typeface="华文细黑"/>
                <a:cs typeface="Courier New"/>
              </a:rPr>
              <a:t>HClO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强，</a:t>
            </a:r>
            <a:r>
              <a:rPr lang="en-US" altLang="zh-CN" sz="2800" kern="100" dirty="0" err="1">
                <a:solidFill>
                  <a:schemeClr val="accent6">
                    <a:lumMod val="75000"/>
                  </a:schemeClr>
                </a:solidFill>
                <a:latin typeface="Times New Roman"/>
                <a:ea typeface="华文细黑"/>
                <a:cs typeface="Courier New"/>
              </a:rPr>
              <a:t>HClO</a:t>
            </a:r>
            <a:r>
              <a:rPr lang="zh-CN" altLang="zh-CN" sz="2800" kern="100" dirty="0">
                <a:solidFill>
                  <a:schemeClr val="accent6">
                    <a:lumMod val="75000"/>
                  </a:schemeClr>
                </a:solidFill>
                <a:latin typeface="Times New Roman"/>
                <a:ea typeface="华文细黑"/>
                <a:cs typeface="Times New Roman"/>
              </a:rPr>
              <a:t>有强氧化性；再如浓硫酸和</a:t>
            </a:r>
            <a:r>
              <a:rPr lang="en-US" altLang="zh-CN" sz="2800" kern="100" dirty="0">
                <a:solidFill>
                  <a:schemeClr val="accent6">
                    <a:lumMod val="75000"/>
                  </a:schemeClr>
                </a:solidFill>
                <a:latin typeface="Times New Roman"/>
                <a:ea typeface="华文细黑"/>
                <a:cs typeface="Courier New"/>
              </a:rPr>
              <a:t>Na</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溶液中，硫元素均为＋</a:t>
            </a:r>
            <a:r>
              <a:rPr lang="en-US" altLang="zh-CN" sz="2800" kern="100" dirty="0">
                <a:solidFill>
                  <a:schemeClr val="accent6">
                    <a:lumMod val="75000"/>
                  </a:schemeClr>
                </a:solidFill>
                <a:latin typeface="Times New Roman"/>
                <a:ea typeface="华文细黑"/>
                <a:cs typeface="Courier New"/>
              </a:rPr>
              <a:t>6</a:t>
            </a:r>
            <a:r>
              <a:rPr lang="zh-CN" altLang="zh-CN" sz="2800" kern="100" dirty="0">
                <a:solidFill>
                  <a:schemeClr val="accent6">
                    <a:lumMod val="75000"/>
                  </a:schemeClr>
                </a:solidFill>
                <a:latin typeface="Times New Roman"/>
                <a:ea typeface="华文细黑"/>
                <a:cs typeface="Times New Roman"/>
              </a:rPr>
              <a:t>价，但浓硫酸具有强氧化性，而</a:t>
            </a:r>
            <a:r>
              <a:rPr lang="en-US" altLang="zh-CN" sz="2800" kern="100" dirty="0">
                <a:solidFill>
                  <a:schemeClr val="accent6">
                    <a:lumMod val="75000"/>
                  </a:schemeClr>
                </a:solidFill>
                <a:latin typeface="Times New Roman"/>
                <a:ea typeface="华文细黑"/>
                <a:cs typeface="Courier New"/>
              </a:rPr>
              <a:t>Na</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溶液无氧化性；再如</a:t>
            </a:r>
            <a:r>
              <a:rPr lang="en-US" altLang="zh-CN" sz="2800" kern="100" dirty="0">
                <a:solidFill>
                  <a:schemeClr val="accent6">
                    <a:lumMod val="75000"/>
                  </a:schemeClr>
                </a:solidFill>
                <a:latin typeface="Times New Roman"/>
                <a:ea typeface="华文细黑"/>
                <a:cs typeface="Courier New"/>
              </a:rPr>
              <a:t>HNO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KNO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溶液中，氮元素均为＋</a:t>
            </a:r>
            <a:r>
              <a:rPr lang="en-US" altLang="zh-CN" sz="2800" kern="100" dirty="0">
                <a:solidFill>
                  <a:schemeClr val="accent6">
                    <a:lumMod val="75000"/>
                  </a:schemeClr>
                </a:solidFill>
                <a:latin typeface="Times New Roman"/>
                <a:ea typeface="华文细黑"/>
                <a:cs typeface="Courier New"/>
              </a:rPr>
              <a:t>5</a:t>
            </a:r>
            <a:r>
              <a:rPr lang="zh-CN" altLang="zh-CN" sz="2800" kern="100" dirty="0">
                <a:solidFill>
                  <a:schemeClr val="accent6">
                    <a:lumMod val="75000"/>
                  </a:schemeClr>
                </a:solidFill>
                <a:latin typeface="Times New Roman"/>
                <a:ea typeface="华文细黑"/>
                <a:cs typeface="Times New Roman"/>
              </a:rPr>
              <a:t>价，但</a:t>
            </a:r>
            <a:r>
              <a:rPr lang="en-US" altLang="zh-CN" sz="2800" kern="100" dirty="0">
                <a:solidFill>
                  <a:schemeClr val="accent6">
                    <a:lumMod val="75000"/>
                  </a:schemeClr>
                </a:solidFill>
                <a:latin typeface="Times New Roman"/>
                <a:ea typeface="华文细黑"/>
                <a:cs typeface="Courier New"/>
              </a:rPr>
              <a:t>HNO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溶液有强氧化性，而</a:t>
            </a:r>
            <a:r>
              <a:rPr lang="en-US" altLang="zh-CN" sz="2800" kern="100" dirty="0">
                <a:solidFill>
                  <a:schemeClr val="accent6">
                    <a:lumMod val="75000"/>
                  </a:schemeClr>
                </a:solidFill>
                <a:latin typeface="Times New Roman"/>
                <a:ea typeface="华文细黑"/>
                <a:cs typeface="Courier New"/>
              </a:rPr>
              <a:t>KNO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溶液无氧化性。</a:t>
            </a:r>
            <a:endParaRPr lang="zh-CN" altLang="zh-CN" sz="2800" kern="100" dirty="0">
              <a:solidFill>
                <a:schemeClr val="accent6">
                  <a:lumMod val="75000"/>
                </a:schemeClr>
              </a:solidFill>
              <a:effectLst/>
              <a:latin typeface="宋体"/>
              <a:cs typeface="Courier New"/>
            </a:endParaRPr>
          </a:p>
        </p:txBody>
      </p:sp>
      <p:sp>
        <p:nvSpPr>
          <p:cNvPr id="3" name="文本框 3"/>
          <p:cNvSpPr txBox="1"/>
          <p:nvPr/>
        </p:nvSpPr>
        <p:spPr bwMode="auto">
          <a:xfrm>
            <a:off x="276691" y="291427"/>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xEl>
                                              <p:pRg st="1" end="1"/>
                                            </p:txEl>
                                          </p:spTgt>
                                        </p:tgtEl>
                                      </p:cBhvr>
                                    </p:animEffect>
                                    <p:set>
                                      <p:cBhvr>
                                        <p:cTn id="12"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2558" y="226908"/>
            <a:ext cx="11617054"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正误判断，正确的划</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，错误的划</a:t>
            </a:r>
            <a:r>
              <a:rPr lang="en-US" altLang="zh-CN" sz="2800" kern="100" dirty="0" smtClean="0">
                <a:latin typeface="宋体"/>
                <a:ea typeface="华文细黑"/>
                <a:cs typeface="Times New Roman"/>
              </a:rPr>
              <a:t>“×”</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强氧化剂与强还原剂混合不一定能发生氧化还原反应</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ts val="55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强氧化剂与强还原剂发生反应需要一定的条件，如：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发生反应需要点燃或光照。</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阳离子只有氧化性，阴离子只有还原性</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元素的非金属性越强，其氧化性越强，相应单质越活泼</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p:txBody>
      </p:sp>
      <p:sp>
        <p:nvSpPr>
          <p:cNvPr id="2" name="矩形 1"/>
          <p:cNvSpPr/>
          <p:nvPr/>
        </p:nvSpPr>
        <p:spPr>
          <a:xfrm>
            <a:off x="9100571" y="1130365"/>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b="1" dirty="0">
              <a:solidFill>
                <a:schemeClr val="accent6">
                  <a:lumMod val="75000"/>
                </a:schemeClr>
              </a:solidFill>
              <a:latin typeface="+mj-ea"/>
              <a:ea typeface="+mj-ea"/>
            </a:endParaRPr>
          </a:p>
        </p:txBody>
      </p:sp>
      <p:sp>
        <p:nvSpPr>
          <p:cNvPr id="3" name="矩形 2"/>
          <p:cNvSpPr/>
          <p:nvPr/>
        </p:nvSpPr>
        <p:spPr>
          <a:xfrm>
            <a:off x="7002178" y="3198838"/>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kern="100" dirty="0">
              <a:solidFill>
                <a:schemeClr val="accent6">
                  <a:lumMod val="75000"/>
                </a:schemeClr>
              </a:solidFill>
              <a:latin typeface="宋体"/>
              <a:ea typeface="华文细黑"/>
              <a:cs typeface="Times New Roman"/>
            </a:endParaRPr>
          </a:p>
        </p:txBody>
      </p:sp>
      <p:sp>
        <p:nvSpPr>
          <p:cNvPr id="5" name="矩形 4"/>
          <p:cNvSpPr/>
          <p:nvPr/>
        </p:nvSpPr>
        <p:spPr>
          <a:xfrm>
            <a:off x="9551589" y="3887877"/>
            <a:ext cx="595035" cy="584775"/>
          </a:xfrm>
          <a:prstGeom prst="rect">
            <a:avLst/>
          </a:prstGeom>
        </p:spPr>
        <p:txBody>
          <a:bodyPr wrap="none">
            <a:spAutoFit/>
          </a:bodyPr>
          <a:lstStyle/>
          <a:p>
            <a:r>
              <a:rPr lang="en-US" altLang="zh-CN" sz="3200" kern="100" dirty="0">
                <a:solidFill>
                  <a:schemeClr val="accent6">
                    <a:lumMod val="75000"/>
                  </a:schemeClr>
                </a:solidFill>
                <a:latin typeface="宋体"/>
                <a:ea typeface="华文细黑"/>
                <a:cs typeface="Times New Roman"/>
              </a:rPr>
              <a:t>×</a:t>
            </a:r>
            <a:endParaRPr lang="zh-CN" altLang="en-US" sz="3200" kern="100" dirty="0">
              <a:solidFill>
                <a:schemeClr val="accent6">
                  <a:lumMod val="75000"/>
                </a:schemeClr>
              </a:solidFill>
              <a:latin typeface="宋体"/>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xEl>
                                              <p:pRg st="2" end="2"/>
                                            </p:txEl>
                                          </p:spTgt>
                                        </p:tgtEl>
                                      </p:cBhvr>
                                    </p:animEffect>
                                    <p:set>
                                      <p:cBhvr>
                                        <p:cTn id="27" dur="1" fill="hold">
                                          <p:stCondLst>
                                            <p:cond delay="499"/>
                                          </p:stCondLst>
                                        </p:cTn>
                                        <p:tgtEl>
                                          <p:spTgt spid="6">
                                            <p:txEl>
                                              <p:pRg st="2" end="2"/>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2" grpId="0"/>
      <p:bldP spid="2" grpId="1"/>
      <p:bldP spid="3" grpId="0"/>
      <p:bldP spid="3" grpId="1"/>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9238" y="728215"/>
            <a:ext cx="1192308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依据方程式判断氧化性、还原性强弱</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已知常温下在溶液中可发生如下两个离子反应：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4</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Sn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Sn</a:t>
            </a:r>
            <a:r>
              <a:rPr lang="en-US" altLang="zh-CN" sz="2800" kern="100" baseline="30000" dirty="0">
                <a:latin typeface="Times New Roman"/>
                <a:ea typeface="华文细黑"/>
                <a:cs typeface="Courier New"/>
              </a:rPr>
              <a:t>4</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由此可以确定</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三种离子的还原性由强到弱的顺序是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A.Sn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B.Sn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D.Fe</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在氧化还原反应中还原剂的还原性比还原产物的还原性强。由方程式可知，还原性：</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11255903" y="3323967"/>
            <a:ext cx="444352" cy="656846"/>
          </a:xfrm>
          <a:prstGeom prst="rect">
            <a:avLst/>
          </a:prstGeom>
        </p:spPr>
        <p:txBody>
          <a:bodyPr wrap="none">
            <a:spAutoFit/>
          </a:bodyPr>
          <a:lstStyle/>
          <a:p>
            <a:pPr lvl="0" algn="just">
              <a:lnSpc>
                <a:spcPct val="150000"/>
              </a:lnSpc>
            </a:pPr>
            <a:r>
              <a:rPr lang="en-US" altLang="zh-CN" sz="2800" b="1" kern="100" dirty="0" smtClean="0">
                <a:solidFill>
                  <a:schemeClr val="accent6">
                    <a:lumMod val="75000"/>
                  </a:schemeClr>
                </a:solidFill>
                <a:latin typeface="Times New Roman"/>
                <a:ea typeface="华文细黑"/>
                <a:cs typeface="Courier New"/>
              </a:rPr>
              <a:t>A</a:t>
            </a:r>
            <a:endParaRPr lang="zh-CN" altLang="zh-CN" sz="1050" b="1" kern="100" dirty="0">
              <a:solidFill>
                <a:schemeClr val="accent6">
                  <a:lumMod val="75000"/>
                </a:schemeClr>
              </a:solidFill>
              <a:latin typeface="宋体"/>
              <a:cs typeface="Courier New"/>
            </a:endParaRPr>
          </a:p>
        </p:txBody>
      </p:sp>
      <p:sp>
        <p:nvSpPr>
          <p:cNvPr id="6"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blinds(horizontal)">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7" end="7"/>
                                            </p:txEl>
                                          </p:spTgt>
                                        </p:tgtEl>
                                      </p:cBhvr>
                                    </p:animEffect>
                                    <p:set>
                                      <p:cBhvr>
                                        <p:cTn id="17" dur="1" fill="hold">
                                          <p:stCondLst>
                                            <p:cond delay="499"/>
                                          </p:stCondLst>
                                        </p:cTn>
                                        <p:tgtEl>
                                          <p:spTgt spid="4">
                                            <p:txEl>
                                              <p:pRg st="7" end="7"/>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9841" y="512191"/>
            <a:ext cx="11502034" cy="4257680"/>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铊</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Tl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盐与氰化钾</a:t>
            </a:r>
            <a:r>
              <a:rPr lang="en-US" altLang="zh-CN" sz="2800" kern="100" dirty="0">
                <a:latin typeface="Times New Roman"/>
                <a:ea typeface="华文细黑"/>
                <a:cs typeface="Courier New"/>
              </a:rPr>
              <a:t>(KCN)</a:t>
            </a:r>
            <a:r>
              <a:rPr lang="zh-CN" altLang="zh-CN" sz="2800" kern="100" dirty="0">
                <a:latin typeface="Times New Roman"/>
                <a:ea typeface="华文细黑"/>
                <a:cs typeface="Times New Roman"/>
              </a:rPr>
              <a:t>被列为</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级危险品。已知下列反应在一定条件下能够发生：</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Tl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Tl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，下列离子氧化性比较顺序正确的是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A.Tl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&gt;Ag</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B.Fe</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&gt;Ag</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&gt;Tl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C.Tl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&gt;Ag</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D.Tl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&gt;Ag</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在氧化还原反应中，氧化剂的氧化性大于氧化产物的氧化性</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9753027" y="2006756"/>
            <a:ext cx="444352"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linds(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xEl>
                                              <p:pRg st="3" end="3"/>
                                            </p:txEl>
                                          </p:spTgt>
                                        </p:tgtEl>
                                      </p:cBhvr>
                                    </p:animEffect>
                                    <p:set>
                                      <p:cBhvr>
                                        <p:cTn id="17" dur="1" fill="hold">
                                          <p:stCondLst>
                                            <p:cond delay="499"/>
                                          </p:stCondLst>
                                        </p:cTn>
                                        <p:tgtEl>
                                          <p:spTgt spid="10">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2558" y="600555"/>
            <a:ext cx="11502034" cy="4963771"/>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依据氧化性、还原性强弱判断氧化还原反应能否发生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在酸性溶液中易被还原成</a:t>
            </a:r>
            <a:r>
              <a:rPr lang="en-US" altLang="zh-CN" sz="2800" kern="100" dirty="0">
                <a:latin typeface="Times New Roman"/>
                <a:ea typeface="华文细黑"/>
                <a:cs typeface="Courier New"/>
              </a:rPr>
              <a:t>Co</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的氧化性依次减弱。下列反应在水溶液中不可能发生的是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6FeI</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4FeI</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FeI</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 name="Rectangle 21">
            <a:hlinkClick r:id="rId3"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06574" y="837506"/>
            <a:ext cx="11163760" cy="4647402"/>
          </a:xfrm>
          <a:prstGeom prst="rect">
            <a:avLst/>
          </a:prstGeom>
        </p:spPr>
        <p:txBody>
          <a:bodyPr wrap="square" lIns="121898" tIns="60948" rIns="121898" bIns="60948">
            <a:spAutoFit/>
          </a:bodyPr>
          <a:lstStyle/>
          <a:p>
            <a:pPr lvl="0" algn="just">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根据氧化还原反应中，氧化性：氧化剂</a:t>
            </a:r>
            <a:r>
              <a:rPr lang="en-US" altLang="zh-CN" sz="2800" kern="100" dirty="0">
                <a:solidFill>
                  <a:prstClr val="black"/>
                </a:solidFill>
                <a:latin typeface="Times New Roman"/>
                <a:ea typeface="华文细黑"/>
                <a:cs typeface="Courier New"/>
              </a:rPr>
              <a:t>&gt;</a:t>
            </a:r>
            <a:r>
              <a:rPr lang="zh-CN" altLang="zh-CN" sz="2800" kern="100" dirty="0">
                <a:solidFill>
                  <a:prstClr val="black"/>
                </a:solidFill>
                <a:latin typeface="Times New Roman"/>
                <a:ea typeface="华文细黑"/>
                <a:cs typeface="Times New Roman"/>
              </a:rPr>
              <a:t>氧化产物，可判断</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中氧化性：</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&gt;I</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中氧化性：</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&gt;Cl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中氧化性：</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&gt;I</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，这些结论与题给信息一致</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zh-CN" altLang="zh-CN" sz="2800" kern="100" dirty="0" smtClean="0">
                <a:solidFill>
                  <a:prstClr val="black"/>
                </a:solidFill>
                <a:latin typeface="Times New Roman"/>
                <a:ea typeface="华文细黑"/>
                <a:cs typeface="Times New Roman"/>
              </a:rPr>
              <a:t>对于</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，由于</a:t>
            </a:r>
            <a:r>
              <a:rPr lang="en-US" altLang="zh-CN" sz="2800" kern="100" dirty="0">
                <a:solidFill>
                  <a:prstClr val="black"/>
                </a:solidFill>
                <a:latin typeface="Times New Roman"/>
                <a:ea typeface="华文细黑"/>
                <a:cs typeface="Courier New"/>
              </a:rPr>
              <a:t>I</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的还原性强于</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，所以</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应先氧化</a:t>
            </a:r>
            <a:r>
              <a:rPr lang="en-US" altLang="zh-CN" sz="2800" kern="100" dirty="0">
                <a:solidFill>
                  <a:prstClr val="black"/>
                </a:solidFill>
                <a:latin typeface="Times New Roman"/>
                <a:ea typeface="华文细黑"/>
                <a:cs typeface="Courier New"/>
              </a:rPr>
              <a:t>I</a:t>
            </a:r>
            <a:r>
              <a:rPr lang="zh-CN" altLang="zh-CN" sz="2800" kern="100" baseline="30000" dirty="0" smtClean="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zh-CN" altLang="zh-CN" sz="2800" kern="100" dirty="0" smtClean="0">
                <a:solidFill>
                  <a:prstClr val="black"/>
                </a:solidFill>
                <a:latin typeface="Times New Roman"/>
                <a:ea typeface="华文细黑"/>
                <a:cs typeface="Times New Roman"/>
              </a:rPr>
              <a:t>而</a:t>
            </a:r>
            <a:r>
              <a:rPr lang="zh-CN" altLang="zh-CN" sz="2800" kern="100" dirty="0">
                <a:solidFill>
                  <a:prstClr val="black"/>
                </a:solidFill>
                <a:latin typeface="Times New Roman"/>
                <a:ea typeface="华文细黑"/>
                <a:cs typeface="Times New Roman"/>
              </a:rPr>
              <a:t>不应先氧化</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52564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750"/>
                                        <p:tgtEl>
                                          <p:spTgt spid="7">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linds(horizontal)">
                                      <p:cBhvr>
                                        <p:cTn id="19" dur="750"/>
                                        <p:tgtEl>
                                          <p:spTgt spid="7">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750"/>
                                        <p:tgtEl>
                                          <p:spTgt spid="7">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blinds(horizontal)">
                                      <p:cBhvr>
                                        <p:cTn id="27" dur="75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001504" y="2322568"/>
            <a:ext cx="10187404"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基于</a:t>
            </a:r>
            <a:r>
              <a:rPr lang="en-US" altLang="zh-CN" sz="6000" b="1" dirty="0">
                <a:solidFill>
                  <a:schemeClr val="bg1"/>
                </a:solidFill>
                <a:latin typeface="+mj-ea"/>
                <a:ea typeface="+mj-ea"/>
              </a:rPr>
              <a:t>“</a:t>
            </a:r>
            <a:r>
              <a:rPr lang="zh-CN" altLang="zh-CN" sz="6000" b="1" dirty="0">
                <a:solidFill>
                  <a:schemeClr val="bg1"/>
                </a:solidFill>
                <a:latin typeface="+mj-ea"/>
                <a:ea typeface="+mj-ea"/>
              </a:rPr>
              <a:t>双线桥</a:t>
            </a:r>
            <a:r>
              <a:rPr lang="en-US" altLang="zh-CN" sz="6000" b="1" dirty="0">
                <a:solidFill>
                  <a:schemeClr val="bg1"/>
                </a:solidFill>
                <a:latin typeface="+mj-ea"/>
                <a:ea typeface="+mj-ea"/>
              </a:rPr>
              <a:t>”</a:t>
            </a:r>
            <a:r>
              <a:rPr lang="zh-CN" altLang="zh-CN" sz="6000" b="1" dirty="0" smtClean="0">
                <a:solidFill>
                  <a:schemeClr val="bg1"/>
                </a:solidFill>
                <a:latin typeface="+mj-ea"/>
                <a:ea typeface="+mj-ea"/>
              </a:rPr>
              <a:t>理解</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反应的概念</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1030" y="404393"/>
            <a:ext cx="11733225"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均有还原性，它们在酸性溶液中还原性的强弱顺序为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，则下列反应不能发生的是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2HI</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4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项，还原性：</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，符合题意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项，还原性：</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，符合题意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项，还原性：</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，与题意矛盾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项，还原性：</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，符合题意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09602198"/>
              </p:ext>
            </p:extLst>
          </p:nvPr>
        </p:nvGraphicFramePr>
        <p:xfrm>
          <a:off x="5508982" y="1721208"/>
          <a:ext cx="1058863" cy="669925"/>
        </p:xfrm>
        <a:graphic>
          <a:graphicData uri="http://schemas.openxmlformats.org/presentationml/2006/ole">
            <mc:AlternateContent xmlns:mc="http://schemas.openxmlformats.org/markup-compatibility/2006">
              <mc:Choice xmlns:v="urn:schemas-microsoft-com:vml" Requires="v">
                <p:oleObj spid="_x0000_s53401" name="文档" r:id="rId4" imgW="1058119" imgH="670344" progId="Word.Document.12">
                  <p:embed/>
                </p:oleObj>
              </mc:Choice>
              <mc:Fallback>
                <p:oleObj name="文档" r:id="rId4" imgW="1058119" imgH="670344" progId="Word.Document.12">
                  <p:embed/>
                  <p:pic>
                    <p:nvPicPr>
                      <p:cNvPr id="0" name=""/>
                      <p:cNvPicPr/>
                      <p:nvPr/>
                    </p:nvPicPr>
                    <p:blipFill>
                      <a:blip r:embed="rId5"/>
                      <a:stretch>
                        <a:fillRect/>
                      </a:stretch>
                    </p:blipFill>
                    <p:spPr>
                      <a:xfrm>
                        <a:off x="5508982" y="1721208"/>
                        <a:ext cx="1058863" cy="669925"/>
                      </a:xfrm>
                      <a:prstGeom prst="rect">
                        <a:avLst/>
                      </a:prstGeom>
                    </p:spPr>
                  </p:pic>
                </p:oleObj>
              </mc:Fallback>
            </mc:AlternateContent>
          </a:graphicData>
        </a:graphic>
      </p:graphicFrame>
      <p:sp>
        <p:nvSpPr>
          <p:cNvPr id="3" name="矩形 2"/>
          <p:cNvSpPr/>
          <p:nvPr/>
        </p:nvSpPr>
        <p:spPr>
          <a:xfrm>
            <a:off x="9695606" y="1026757"/>
            <a:ext cx="444352"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974716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blinds(horizontal)">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blinds(horizontal)">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xEl>
                                              <p:pRg st="5" end="5"/>
                                            </p:txEl>
                                          </p:spTgt>
                                        </p:tgtEl>
                                      </p:cBhvr>
                                    </p:animEffect>
                                    <p:set>
                                      <p:cBhvr>
                                        <p:cTn id="32" dur="1" fill="hold">
                                          <p:stCondLst>
                                            <p:cond delay="499"/>
                                          </p:stCondLst>
                                        </p:cTn>
                                        <p:tgtEl>
                                          <p:spTgt spid="7">
                                            <p:txEl>
                                              <p:pRg st="5" end="5"/>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
                                            <p:txEl>
                                              <p:pRg st="6" end="6"/>
                                            </p:txEl>
                                          </p:spTgt>
                                        </p:tgtEl>
                                      </p:cBhvr>
                                    </p:animEffect>
                                    <p:set>
                                      <p:cBhvr>
                                        <p:cTn id="35" dur="1" fill="hold">
                                          <p:stCondLst>
                                            <p:cond delay="499"/>
                                          </p:stCondLst>
                                        </p:cTn>
                                        <p:tgtEl>
                                          <p:spTgt spid="7">
                                            <p:txEl>
                                              <p:pRg st="6" end="6"/>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
                                            <p:txEl>
                                              <p:pRg st="7" end="7"/>
                                            </p:txEl>
                                          </p:spTgt>
                                        </p:tgtEl>
                                      </p:cBhvr>
                                    </p:animEffect>
                                    <p:set>
                                      <p:cBhvr>
                                        <p:cTn id="38" dur="1" fill="hold">
                                          <p:stCondLst>
                                            <p:cond delay="499"/>
                                          </p:stCondLst>
                                        </p:cTn>
                                        <p:tgtEl>
                                          <p:spTgt spid="7">
                                            <p:txEl>
                                              <p:pRg st="7" end="7"/>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
                                            <p:txEl>
                                              <p:pRg st="8" end="8"/>
                                            </p:txEl>
                                          </p:spTgt>
                                        </p:tgtEl>
                                      </p:cBhvr>
                                    </p:animEffect>
                                    <p:set>
                                      <p:cBhvr>
                                        <p:cTn id="41" dur="1" fill="hold">
                                          <p:stCondLst>
                                            <p:cond delay="499"/>
                                          </p:stCondLst>
                                        </p:cTn>
                                        <p:tgtEl>
                                          <p:spTgt spid="7">
                                            <p:txEl>
                                              <p:pRg st="8" end="8"/>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6854" y="155913"/>
            <a:ext cx="11969063" cy="6521761"/>
          </a:xfrm>
          <a:prstGeom prst="rect">
            <a:avLst/>
          </a:prstGeom>
        </p:spPr>
        <p:txBody>
          <a:bodyPr wrap="square" lIns="121898" tIns="60948" rIns="121898" bIns="60948">
            <a:spAutoFit/>
          </a:bodyPr>
          <a:lstStyle/>
          <a:p>
            <a:pPr algn="just">
              <a:lnSpc>
                <a:spcPct val="140000"/>
              </a:lnSpc>
              <a:spcAft>
                <a:spcPts val="0"/>
              </a:spcAft>
            </a:pPr>
            <a:r>
              <a:rPr lang="zh-CN" altLang="zh-CN" sz="2700" b="1" kern="100" dirty="0" smtClean="0">
                <a:solidFill>
                  <a:srgbClr val="0000FF"/>
                </a:solidFill>
                <a:latin typeface="Times New Roman"/>
                <a:cs typeface="Times New Roman"/>
              </a:rPr>
              <a:t>题组三　外界条件影响物质的氧化性、还原性</a:t>
            </a:r>
            <a:endParaRPr lang="zh-CN" altLang="zh-CN" sz="2700" kern="100" dirty="0" smtClean="0">
              <a:latin typeface="宋体"/>
              <a:cs typeface="Courier New"/>
            </a:endParaRPr>
          </a:p>
          <a:p>
            <a:pPr algn="just">
              <a:lnSpc>
                <a:spcPct val="140000"/>
              </a:lnSpc>
              <a:spcAft>
                <a:spcPts val="0"/>
              </a:spcAft>
            </a:pPr>
            <a:r>
              <a:rPr lang="en-US" altLang="zh-CN" sz="2700" kern="100" dirty="0" smtClean="0">
                <a:latin typeface="Times New Roman"/>
                <a:ea typeface="华文细黑"/>
                <a:cs typeface="Courier New"/>
              </a:rPr>
              <a:t>5.</a:t>
            </a:r>
            <a:r>
              <a:rPr lang="zh-CN" altLang="zh-CN" sz="2700" kern="100" dirty="0" smtClean="0">
                <a:latin typeface="Times New Roman"/>
                <a:ea typeface="华文细黑"/>
                <a:cs typeface="Times New Roman"/>
              </a:rPr>
              <a:t>物质氧化性、还原性的强弱，不仅与物质的结构有关，还与物质的浓度和反应温度等有关。下列各组物质：</a:t>
            </a:r>
            <a:r>
              <a:rPr lang="en-US" altLang="zh-CN" sz="2700" kern="100" dirty="0" smtClean="0">
                <a:latin typeface="宋体"/>
                <a:ea typeface="华文细黑"/>
                <a:cs typeface="Times New Roman"/>
              </a:rPr>
              <a:t>①</a:t>
            </a:r>
            <a:r>
              <a:rPr lang="en-US" altLang="zh-CN" sz="2700" kern="100" dirty="0" smtClean="0">
                <a:latin typeface="Times New Roman"/>
                <a:ea typeface="华文细黑"/>
                <a:cs typeface="Courier New"/>
              </a:rPr>
              <a:t>Cu</a:t>
            </a:r>
            <a:r>
              <a:rPr lang="zh-CN" altLang="zh-CN" sz="2700" kern="100" dirty="0" smtClean="0">
                <a:latin typeface="Times New Roman"/>
                <a:ea typeface="华文细黑"/>
                <a:cs typeface="Times New Roman"/>
              </a:rPr>
              <a:t>与</a:t>
            </a:r>
            <a:r>
              <a:rPr lang="en-US" altLang="zh-CN" sz="2700" kern="100" dirty="0" smtClean="0">
                <a:latin typeface="Times New Roman"/>
                <a:ea typeface="华文细黑"/>
                <a:cs typeface="Courier New"/>
              </a:rPr>
              <a:t>HNO</a:t>
            </a:r>
            <a:r>
              <a:rPr lang="en-US" altLang="zh-CN" sz="2700" kern="100" baseline="-25000" dirty="0" smtClean="0">
                <a:latin typeface="Times New Roman"/>
                <a:ea typeface="华文细黑"/>
                <a:cs typeface="Courier New"/>
              </a:rPr>
              <a:t>3</a:t>
            </a:r>
            <a:r>
              <a:rPr lang="zh-CN" altLang="zh-CN" sz="2700" kern="100" dirty="0" smtClean="0">
                <a:latin typeface="Times New Roman"/>
                <a:ea typeface="华文细黑"/>
                <a:cs typeface="Times New Roman"/>
              </a:rPr>
              <a:t>溶液　</a:t>
            </a:r>
            <a:r>
              <a:rPr lang="en-US" altLang="zh-CN" sz="2700" kern="100" dirty="0" smtClean="0">
                <a:latin typeface="宋体"/>
                <a:ea typeface="华文细黑"/>
                <a:cs typeface="Times New Roman"/>
              </a:rPr>
              <a:t>②</a:t>
            </a:r>
            <a:r>
              <a:rPr lang="en-US" altLang="zh-CN" sz="2700" kern="100" dirty="0" smtClean="0">
                <a:latin typeface="Times New Roman"/>
                <a:ea typeface="华文细黑"/>
                <a:cs typeface="Courier New"/>
              </a:rPr>
              <a:t>Cu</a:t>
            </a:r>
            <a:r>
              <a:rPr lang="zh-CN" altLang="zh-CN" sz="2700" kern="100" dirty="0" smtClean="0">
                <a:latin typeface="Times New Roman"/>
                <a:ea typeface="华文细黑"/>
                <a:cs typeface="Times New Roman"/>
              </a:rPr>
              <a:t>与</a:t>
            </a:r>
            <a:r>
              <a:rPr lang="en-US" altLang="zh-CN" sz="2700" kern="100" dirty="0" smtClean="0">
                <a:latin typeface="Times New Roman"/>
                <a:ea typeface="华文细黑"/>
                <a:cs typeface="Courier New"/>
              </a:rPr>
              <a:t>FeCl</a:t>
            </a:r>
            <a:r>
              <a:rPr lang="en-US" altLang="zh-CN" sz="2700" kern="100" baseline="-25000" dirty="0" smtClean="0">
                <a:latin typeface="Times New Roman"/>
                <a:ea typeface="华文细黑"/>
                <a:cs typeface="Courier New"/>
              </a:rPr>
              <a:t>3</a:t>
            </a:r>
            <a:r>
              <a:rPr lang="zh-CN" altLang="zh-CN" sz="2700" kern="100" dirty="0" smtClean="0">
                <a:latin typeface="Times New Roman"/>
                <a:ea typeface="华文细黑"/>
                <a:cs typeface="Times New Roman"/>
              </a:rPr>
              <a:t>溶液　</a:t>
            </a:r>
            <a:endParaRPr lang="en-US" altLang="zh-CN" sz="2700" kern="100" dirty="0" smtClean="0">
              <a:latin typeface="Times New Roman"/>
              <a:ea typeface="华文细黑"/>
              <a:cs typeface="Times New Roman"/>
            </a:endParaRPr>
          </a:p>
          <a:p>
            <a:pPr algn="just">
              <a:lnSpc>
                <a:spcPct val="140000"/>
              </a:lnSpc>
              <a:spcAft>
                <a:spcPts val="0"/>
              </a:spcAft>
            </a:pPr>
            <a:r>
              <a:rPr lang="en-US" altLang="zh-CN" sz="2700" kern="100" dirty="0" smtClean="0">
                <a:latin typeface="宋体"/>
                <a:ea typeface="华文细黑"/>
                <a:cs typeface="Times New Roman"/>
              </a:rPr>
              <a:t>③</a:t>
            </a:r>
            <a:r>
              <a:rPr lang="en-US" altLang="zh-CN" sz="2700" kern="100" dirty="0" smtClean="0">
                <a:latin typeface="Times New Roman"/>
                <a:ea typeface="华文细黑"/>
                <a:cs typeface="Courier New"/>
              </a:rPr>
              <a:t>Zn</a:t>
            </a:r>
            <a:r>
              <a:rPr lang="zh-CN" altLang="zh-CN" sz="2700" kern="100" dirty="0" smtClean="0">
                <a:latin typeface="Times New Roman"/>
                <a:ea typeface="华文细黑"/>
                <a:cs typeface="Times New Roman"/>
              </a:rPr>
              <a:t>与</a:t>
            </a:r>
            <a:r>
              <a:rPr lang="en-US" altLang="zh-CN" sz="2700" kern="100" dirty="0" smtClean="0">
                <a:latin typeface="Times New Roman"/>
                <a:ea typeface="华文细黑"/>
                <a:cs typeface="Courier New"/>
              </a:rPr>
              <a:t>H</a:t>
            </a:r>
            <a:r>
              <a:rPr lang="en-US" altLang="zh-CN" sz="2700" kern="100" baseline="-25000" dirty="0" smtClean="0">
                <a:latin typeface="Times New Roman"/>
                <a:ea typeface="华文细黑"/>
                <a:cs typeface="Courier New"/>
              </a:rPr>
              <a:t>2</a:t>
            </a:r>
            <a:r>
              <a:rPr lang="en-US" altLang="zh-CN" sz="2700" kern="100" dirty="0" smtClean="0">
                <a:latin typeface="Times New Roman"/>
                <a:ea typeface="华文细黑"/>
                <a:cs typeface="Courier New"/>
              </a:rPr>
              <a:t>SO</a:t>
            </a:r>
            <a:r>
              <a:rPr lang="en-US" altLang="zh-CN" sz="2700" kern="100" baseline="-25000" dirty="0" smtClean="0">
                <a:latin typeface="Times New Roman"/>
                <a:ea typeface="华文细黑"/>
                <a:cs typeface="Courier New"/>
              </a:rPr>
              <a:t>4</a:t>
            </a:r>
            <a:r>
              <a:rPr lang="zh-CN" altLang="zh-CN" sz="2700" kern="100" dirty="0" smtClean="0">
                <a:latin typeface="Times New Roman"/>
                <a:ea typeface="华文细黑"/>
                <a:cs typeface="Times New Roman"/>
              </a:rPr>
              <a:t>溶液　</a:t>
            </a:r>
            <a:r>
              <a:rPr lang="en-US" altLang="zh-CN" sz="2700" kern="100" dirty="0" smtClean="0">
                <a:latin typeface="宋体"/>
                <a:ea typeface="华文细黑"/>
                <a:cs typeface="Times New Roman"/>
              </a:rPr>
              <a:t>④</a:t>
            </a:r>
            <a:r>
              <a:rPr lang="en-US" altLang="zh-CN" sz="2700" kern="100" dirty="0" smtClean="0">
                <a:latin typeface="Times New Roman"/>
                <a:ea typeface="华文细黑"/>
                <a:cs typeface="Courier New"/>
              </a:rPr>
              <a:t>Fe</a:t>
            </a:r>
            <a:r>
              <a:rPr lang="zh-CN" altLang="zh-CN" sz="2700" kern="100" dirty="0" smtClean="0">
                <a:latin typeface="Times New Roman"/>
                <a:ea typeface="华文细黑"/>
                <a:cs typeface="Times New Roman"/>
              </a:rPr>
              <a:t>与</a:t>
            </a:r>
            <a:r>
              <a:rPr lang="en-US" altLang="zh-CN" sz="2700" kern="100" dirty="0" smtClean="0">
                <a:latin typeface="Times New Roman"/>
                <a:ea typeface="华文细黑"/>
                <a:cs typeface="Courier New"/>
              </a:rPr>
              <a:t>FeCl</a:t>
            </a:r>
            <a:r>
              <a:rPr lang="en-US" altLang="zh-CN" sz="2700" kern="100" baseline="-25000" dirty="0" smtClean="0">
                <a:latin typeface="Times New Roman"/>
                <a:ea typeface="华文细黑"/>
                <a:cs typeface="Courier New"/>
              </a:rPr>
              <a:t>3</a:t>
            </a:r>
            <a:r>
              <a:rPr lang="zh-CN" altLang="zh-CN" sz="2700" kern="100" dirty="0" smtClean="0">
                <a:latin typeface="Times New Roman"/>
                <a:ea typeface="华文细黑"/>
                <a:cs typeface="Times New Roman"/>
              </a:rPr>
              <a:t>溶液　</a:t>
            </a:r>
            <a:r>
              <a:rPr lang="en-US" altLang="zh-CN" sz="2700" kern="100" dirty="0" smtClean="0">
                <a:latin typeface="宋体"/>
                <a:ea typeface="华文细黑"/>
                <a:cs typeface="Times New Roman"/>
              </a:rPr>
              <a:t>⑤</a:t>
            </a:r>
            <a:r>
              <a:rPr lang="en-US" altLang="zh-CN" sz="2700" kern="100" dirty="0" smtClean="0">
                <a:latin typeface="Times New Roman"/>
                <a:ea typeface="华文细黑"/>
                <a:cs typeface="Courier New"/>
              </a:rPr>
              <a:t>Cl</a:t>
            </a:r>
            <a:r>
              <a:rPr lang="en-US" altLang="zh-CN" sz="2700" kern="100" baseline="-25000" dirty="0" smtClean="0">
                <a:latin typeface="Times New Roman"/>
                <a:ea typeface="华文细黑"/>
                <a:cs typeface="Courier New"/>
              </a:rPr>
              <a:t>2</a:t>
            </a:r>
            <a:r>
              <a:rPr lang="zh-CN" altLang="zh-CN" sz="2700" kern="100" dirty="0" smtClean="0">
                <a:latin typeface="Times New Roman"/>
                <a:ea typeface="华文细黑"/>
                <a:cs typeface="Times New Roman"/>
              </a:rPr>
              <a:t>和</a:t>
            </a:r>
            <a:r>
              <a:rPr lang="en-US" altLang="zh-CN" sz="2700" kern="100" dirty="0" err="1" smtClean="0">
                <a:latin typeface="Times New Roman"/>
                <a:ea typeface="华文细黑"/>
                <a:cs typeface="Courier New"/>
              </a:rPr>
              <a:t>NaOH</a:t>
            </a:r>
            <a:r>
              <a:rPr lang="zh-CN" altLang="zh-CN" sz="2700" kern="100" dirty="0" smtClean="0">
                <a:latin typeface="Times New Roman"/>
                <a:ea typeface="华文细黑"/>
                <a:cs typeface="Times New Roman"/>
              </a:rPr>
              <a:t>溶液　</a:t>
            </a:r>
            <a:r>
              <a:rPr lang="en-US" altLang="zh-CN" sz="2700" kern="100" dirty="0" smtClean="0">
                <a:latin typeface="宋体"/>
                <a:ea typeface="华文细黑"/>
                <a:cs typeface="Times New Roman"/>
              </a:rPr>
              <a:t>⑥</a:t>
            </a:r>
            <a:r>
              <a:rPr lang="en-US" altLang="zh-CN" sz="2700" kern="100" dirty="0" smtClean="0">
                <a:latin typeface="Times New Roman"/>
                <a:ea typeface="华文细黑"/>
                <a:cs typeface="Courier New"/>
              </a:rPr>
              <a:t>Fe</a:t>
            </a:r>
            <a:r>
              <a:rPr lang="zh-CN" altLang="zh-CN" sz="2700" kern="100" dirty="0" smtClean="0">
                <a:latin typeface="Times New Roman"/>
                <a:ea typeface="华文细黑"/>
                <a:cs typeface="Times New Roman"/>
              </a:rPr>
              <a:t>和</a:t>
            </a:r>
            <a:r>
              <a:rPr lang="en-US" altLang="zh-CN" sz="2700" kern="100" dirty="0" smtClean="0">
                <a:latin typeface="Times New Roman"/>
                <a:ea typeface="华文细黑"/>
                <a:cs typeface="Courier New"/>
              </a:rPr>
              <a:t>HNO</a:t>
            </a:r>
            <a:r>
              <a:rPr lang="en-US" altLang="zh-CN" sz="2700" kern="100" baseline="-25000" dirty="0" smtClean="0">
                <a:latin typeface="Times New Roman"/>
                <a:ea typeface="华文细黑"/>
                <a:cs typeface="Courier New"/>
              </a:rPr>
              <a:t>3</a:t>
            </a:r>
            <a:r>
              <a:rPr lang="zh-CN" altLang="zh-CN" sz="2700" kern="100" dirty="0" smtClean="0">
                <a:latin typeface="Times New Roman"/>
                <a:ea typeface="华文细黑"/>
                <a:cs typeface="Times New Roman"/>
              </a:rPr>
              <a:t>溶液　</a:t>
            </a:r>
            <a:r>
              <a:rPr lang="en-US" altLang="zh-CN" sz="2700" kern="100" dirty="0" smtClean="0">
                <a:latin typeface="宋体"/>
                <a:ea typeface="华文细黑"/>
                <a:cs typeface="Times New Roman"/>
              </a:rPr>
              <a:t>⑦</a:t>
            </a:r>
            <a:r>
              <a:rPr lang="en-US" altLang="zh-CN" sz="2700" kern="100" dirty="0" smtClean="0">
                <a:latin typeface="Times New Roman"/>
                <a:ea typeface="华文细黑"/>
                <a:cs typeface="Courier New"/>
              </a:rPr>
              <a:t>Fe</a:t>
            </a:r>
            <a:r>
              <a:rPr lang="zh-CN" altLang="zh-CN" sz="2700" kern="100" dirty="0" smtClean="0">
                <a:latin typeface="Times New Roman"/>
                <a:ea typeface="华文细黑"/>
                <a:cs typeface="Times New Roman"/>
              </a:rPr>
              <a:t>和</a:t>
            </a:r>
            <a:r>
              <a:rPr lang="en-US" altLang="zh-CN" sz="2700" kern="100" dirty="0" smtClean="0">
                <a:latin typeface="Times New Roman"/>
                <a:ea typeface="华文细黑"/>
                <a:cs typeface="Courier New"/>
              </a:rPr>
              <a:t>H</a:t>
            </a:r>
            <a:r>
              <a:rPr lang="en-US" altLang="zh-CN" sz="2700" kern="100" baseline="-25000" dirty="0" smtClean="0">
                <a:latin typeface="Times New Roman"/>
                <a:ea typeface="华文细黑"/>
                <a:cs typeface="Courier New"/>
              </a:rPr>
              <a:t>2</a:t>
            </a:r>
            <a:r>
              <a:rPr lang="en-US" altLang="zh-CN" sz="2700" kern="100" dirty="0" smtClean="0">
                <a:latin typeface="Times New Roman"/>
                <a:ea typeface="华文细黑"/>
                <a:cs typeface="Courier New"/>
              </a:rPr>
              <a:t>SO</a:t>
            </a:r>
            <a:r>
              <a:rPr lang="en-US" altLang="zh-CN" sz="2700" kern="100" baseline="-25000" dirty="0" smtClean="0">
                <a:latin typeface="Times New Roman"/>
                <a:ea typeface="华文细黑"/>
                <a:cs typeface="Courier New"/>
              </a:rPr>
              <a:t>4</a:t>
            </a:r>
            <a:r>
              <a:rPr lang="zh-CN" altLang="zh-CN" sz="2700" kern="100" dirty="0" smtClean="0">
                <a:latin typeface="Times New Roman"/>
                <a:ea typeface="华文细黑"/>
                <a:cs typeface="Times New Roman"/>
              </a:rPr>
              <a:t>溶液　</a:t>
            </a:r>
            <a:r>
              <a:rPr lang="en-US" altLang="zh-CN" sz="2700" kern="100" dirty="0" smtClean="0">
                <a:latin typeface="宋体"/>
                <a:ea typeface="华文细黑"/>
                <a:cs typeface="Times New Roman"/>
              </a:rPr>
              <a:t>⑧</a:t>
            </a:r>
            <a:r>
              <a:rPr lang="en-US" altLang="zh-CN" sz="2700" kern="100" dirty="0" smtClean="0">
                <a:latin typeface="Times New Roman"/>
                <a:ea typeface="华文细黑"/>
                <a:cs typeface="Courier New"/>
              </a:rPr>
              <a:t>Na</a:t>
            </a:r>
            <a:r>
              <a:rPr lang="zh-CN" altLang="zh-CN" sz="2700" kern="100" dirty="0" smtClean="0">
                <a:latin typeface="Times New Roman"/>
                <a:ea typeface="华文细黑"/>
                <a:cs typeface="Times New Roman"/>
              </a:rPr>
              <a:t>和</a:t>
            </a:r>
            <a:r>
              <a:rPr lang="en-US" altLang="zh-CN" sz="2700" kern="100" dirty="0" smtClean="0">
                <a:latin typeface="Times New Roman"/>
                <a:ea typeface="华文细黑"/>
                <a:cs typeface="Courier New"/>
              </a:rPr>
              <a:t>O</a:t>
            </a:r>
            <a:r>
              <a:rPr lang="en-US" altLang="zh-CN" sz="2700" kern="100" baseline="-25000" dirty="0" smtClean="0">
                <a:latin typeface="Times New Roman"/>
                <a:ea typeface="华文细黑"/>
                <a:cs typeface="Courier New"/>
              </a:rPr>
              <a:t>2</a:t>
            </a:r>
            <a:endParaRPr lang="zh-CN" altLang="zh-CN" sz="2700" kern="100" dirty="0" smtClean="0">
              <a:latin typeface="宋体"/>
              <a:cs typeface="Courier New"/>
            </a:endParaRPr>
          </a:p>
          <a:p>
            <a:pPr algn="just">
              <a:lnSpc>
                <a:spcPct val="140000"/>
              </a:lnSpc>
              <a:spcAft>
                <a:spcPts val="0"/>
              </a:spcAft>
            </a:pPr>
            <a:r>
              <a:rPr lang="en-US" altLang="zh-CN" sz="2700" kern="100" dirty="0" smtClean="0">
                <a:latin typeface="Times New Roman"/>
                <a:ea typeface="华文细黑"/>
                <a:cs typeface="Courier New"/>
              </a:rPr>
              <a:t>(1)</a:t>
            </a:r>
            <a:r>
              <a:rPr lang="zh-CN" altLang="zh-CN" sz="2700" kern="100" dirty="0" smtClean="0">
                <a:latin typeface="Times New Roman"/>
                <a:ea typeface="华文细黑"/>
                <a:cs typeface="Times New Roman"/>
              </a:rPr>
              <a:t>由于浓度不同而发生不同氧化还原反应的是</a:t>
            </a:r>
            <a:r>
              <a:rPr lang="en-US" altLang="zh-CN" sz="2700" kern="100" dirty="0" smtClean="0">
                <a:latin typeface="Times New Roman"/>
                <a:ea typeface="华文细黑"/>
                <a:cs typeface="Courier New"/>
              </a:rPr>
              <a:t>_______</a:t>
            </a:r>
            <a:r>
              <a:rPr lang="en-US" altLang="zh-CN" sz="2700" kern="100" dirty="0">
                <a:latin typeface="Times New Roman"/>
                <a:ea typeface="华文细黑"/>
                <a:cs typeface="Courier New"/>
              </a:rPr>
              <a:t>__</a:t>
            </a:r>
            <a:r>
              <a:rPr lang="zh-CN" altLang="zh-CN" sz="2700" kern="100" dirty="0" smtClean="0">
                <a:latin typeface="Times New Roman"/>
                <a:ea typeface="华文细黑"/>
                <a:cs typeface="Times New Roman"/>
              </a:rPr>
              <a:t>。</a:t>
            </a:r>
            <a:endParaRPr lang="en-US" altLang="zh-CN" sz="2700" kern="100" dirty="0" smtClean="0">
              <a:latin typeface="宋体"/>
              <a:ea typeface="华文细黑"/>
              <a:cs typeface="Courier New"/>
            </a:endParaRPr>
          </a:p>
          <a:p>
            <a:pPr algn="just">
              <a:lnSpc>
                <a:spcPct val="140000"/>
              </a:lnSpc>
              <a:spcAft>
                <a:spcPts val="0"/>
              </a:spcAft>
            </a:pPr>
            <a:r>
              <a:rPr lang="en-US" altLang="zh-CN" sz="2700" kern="100" dirty="0" smtClean="0">
                <a:latin typeface="Times New Roman"/>
                <a:ea typeface="华文细黑"/>
                <a:cs typeface="Courier New"/>
              </a:rPr>
              <a:t>(2)</a:t>
            </a:r>
            <a:r>
              <a:rPr lang="zh-CN" altLang="zh-CN" sz="2700" kern="100" dirty="0" smtClean="0">
                <a:latin typeface="Times New Roman"/>
                <a:ea typeface="华文细黑"/>
                <a:cs typeface="Times New Roman"/>
              </a:rPr>
              <a:t>由于温度不同而发生不同氧化还原反应的是</a:t>
            </a:r>
            <a:r>
              <a:rPr lang="en-US" altLang="zh-CN" sz="2700" kern="100" dirty="0" smtClean="0">
                <a:latin typeface="Times New Roman"/>
                <a:ea typeface="华文细黑"/>
                <a:cs typeface="Courier New"/>
              </a:rPr>
              <a:t>______</a:t>
            </a:r>
            <a:r>
              <a:rPr lang="en-US" altLang="zh-CN" sz="2700" kern="100" dirty="0">
                <a:latin typeface="Times New Roman"/>
                <a:ea typeface="华文细黑"/>
                <a:cs typeface="Courier New"/>
              </a:rPr>
              <a:t>__</a:t>
            </a:r>
            <a:r>
              <a:rPr lang="en-US" altLang="zh-CN" sz="2700" kern="100" dirty="0" smtClean="0">
                <a:latin typeface="Times New Roman"/>
                <a:ea typeface="华文细黑"/>
                <a:cs typeface="Courier New"/>
              </a:rPr>
              <a:t>_</a:t>
            </a:r>
            <a:r>
              <a:rPr lang="zh-CN" altLang="zh-CN" sz="2700" kern="100" dirty="0" smtClean="0">
                <a:latin typeface="Times New Roman"/>
                <a:ea typeface="华文细黑"/>
                <a:cs typeface="Times New Roman"/>
              </a:rPr>
              <a:t>。</a:t>
            </a:r>
            <a:endParaRPr lang="zh-CN" altLang="zh-CN" sz="2700" kern="100" dirty="0" smtClean="0">
              <a:latin typeface="宋体"/>
              <a:cs typeface="Courier New"/>
            </a:endParaRPr>
          </a:p>
          <a:p>
            <a:pPr algn="just">
              <a:lnSpc>
                <a:spcPct val="140000"/>
              </a:lnSpc>
              <a:spcAft>
                <a:spcPts val="0"/>
              </a:spcAft>
            </a:pPr>
            <a:r>
              <a:rPr lang="en-US" altLang="zh-CN" sz="2700" kern="100" dirty="0" smtClean="0">
                <a:latin typeface="Times New Roman"/>
                <a:ea typeface="华文细黑"/>
                <a:cs typeface="Courier New"/>
              </a:rPr>
              <a:t>(3)</a:t>
            </a:r>
            <a:r>
              <a:rPr lang="zh-CN" altLang="zh-CN" sz="2700" kern="100" dirty="0" smtClean="0">
                <a:latin typeface="Times New Roman"/>
                <a:ea typeface="华文细黑"/>
                <a:cs typeface="Times New Roman"/>
              </a:rPr>
              <a:t>氧化还原反应不受浓度、温度影响的是</a:t>
            </a:r>
            <a:r>
              <a:rPr lang="en-US" altLang="zh-CN" sz="2700" kern="100" dirty="0" smtClean="0">
                <a:latin typeface="Times New Roman"/>
                <a:ea typeface="华文细黑"/>
                <a:cs typeface="Courier New"/>
              </a:rPr>
              <a:t>______</a:t>
            </a:r>
            <a:r>
              <a:rPr lang="zh-CN" altLang="zh-CN" sz="2700" kern="100" dirty="0" smtClean="0">
                <a:latin typeface="Times New Roman"/>
                <a:ea typeface="华文细黑"/>
                <a:cs typeface="Times New Roman"/>
              </a:rPr>
              <a:t>。</a:t>
            </a:r>
            <a:endParaRPr lang="en-US" altLang="zh-CN" sz="2700" kern="100" dirty="0" smtClean="0">
              <a:latin typeface="宋体"/>
              <a:cs typeface="Courier New"/>
            </a:endParaRPr>
          </a:p>
          <a:p>
            <a:pPr algn="just">
              <a:lnSpc>
                <a:spcPct val="140000"/>
              </a:lnSpc>
              <a:spcAft>
                <a:spcPts val="0"/>
              </a:spcAft>
            </a:pPr>
            <a:r>
              <a:rPr lang="zh-CN" altLang="zh-CN" sz="2700" b="1" kern="100" dirty="0">
                <a:solidFill>
                  <a:srgbClr val="0000FF"/>
                </a:solidFill>
                <a:latin typeface="Times New Roman"/>
                <a:cs typeface="Times New Roman"/>
              </a:rPr>
              <a:t>解析　</a:t>
            </a: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Fe</a:t>
            </a:r>
            <a:r>
              <a:rPr lang="zh-CN" altLang="zh-CN" sz="2700" kern="100" dirty="0">
                <a:latin typeface="Times New Roman"/>
                <a:ea typeface="华文细黑"/>
                <a:cs typeface="Times New Roman"/>
              </a:rPr>
              <a:t>和浓</a:t>
            </a:r>
            <a:r>
              <a:rPr lang="en-US" altLang="zh-CN" sz="2700" kern="100" dirty="0">
                <a:latin typeface="Times New Roman"/>
                <a:ea typeface="华文细黑"/>
                <a:cs typeface="Courier New"/>
              </a:rPr>
              <a:t>HNO</a:t>
            </a:r>
            <a:r>
              <a:rPr lang="en-US" altLang="zh-CN" sz="2700" kern="100" baseline="-25000" dirty="0">
                <a:latin typeface="Times New Roman"/>
                <a:ea typeface="华文细黑"/>
                <a:cs typeface="Courier New"/>
              </a:rPr>
              <a:t>3</a:t>
            </a:r>
            <a:r>
              <a:rPr lang="zh-CN" altLang="zh-CN" sz="2700" kern="100" dirty="0">
                <a:latin typeface="Times New Roman"/>
                <a:ea typeface="华文细黑"/>
                <a:cs typeface="Times New Roman"/>
              </a:rPr>
              <a:t>常温下钝化，加热继续反应，</a:t>
            </a:r>
            <a:r>
              <a:rPr lang="en-US" altLang="zh-CN" sz="2700" kern="100" dirty="0">
                <a:latin typeface="Times New Roman"/>
                <a:ea typeface="华文细黑"/>
                <a:cs typeface="Courier New"/>
              </a:rPr>
              <a:t>Fe</a:t>
            </a:r>
            <a:r>
              <a:rPr lang="zh-CN" altLang="zh-CN" sz="2700" kern="100" dirty="0">
                <a:latin typeface="Times New Roman"/>
                <a:ea typeface="华文细黑"/>
                <a:cs typeface="Times New Roman"/>
              </a:rPr>
              <a:t>和稀</a:t>
            </a:r>
            <a:r>
              <a:rPr lang="en-US" altLang="zh-CN" sz="2700" kern="100" dirty="0">
                <a:latin typeface="Times New Roman"/>
                <a:ea typeface="华文细黑"/>
                <a:cs typeface="Courier New"/>
              </a:rPr>
              <a:t>HNO</a:t>
            </a:r>
            <a:r>
              <a:rPr lang="en-US" altLang="zh-CN" sz="2700" kern="100" baseline="-25000" dirty="0">
                <a:latin typeface="Times New Roman"/>
                <a:ea typeface="华文细黑"/>
                <a:cs typeface="Courier New"/>
              </a:rPr>
              <a:t>3</a:t>
            </a:r>
            <a:r>
              <a:rPr lang="zh-CN" altLang="zh-CN" sz="2700" kern="100" dirty="0">
                <a:latin typeface="Times New Roman"/>
                <a:ea typeface="华文细黑"/>
                <a:cs typeface="Times New Roman"/>
              </a:rPr>
              <a:t>反应，</a:t>
            </a:r>
            <a:r>
              <a:rPr lang="en-US" altLang="zh-CN" sz="2700" kern="100" dirty="0">
                <a:latin typeface="Times New Roman"/>
                <a:ea typeface="华文细黑"/>
                <a:cs typeface="Courier New"/>
              </a:rPr>
              <a:t>HNO</a:t>
            </a:r>
            <a:r>
              <a:rPr lang="en-US" altLang="zh-CN" sz="2700" kern="100" baseline="-25000" dirty="0">
                <a:latin typeface="Times New Roman"/>
                <a:ea typeface="华文细黑"/>
                <a:cs typeface="Courier New"/>
              </a:rPr>
              <a:t>3</a:t>
            </a:r>
            <a:r>
              <a:rPr lang="zh-CN" altLang="zh-CN" sz="2700" kern="100" dirty="0">
                <a:latin typeface="Times New Roman"/>
                <a:ea typeface="华文细黑"/>
                <a:cs typeface="Times New Roman"/>
              </a:rPr>
              <a:t>被还原成</a:t>
            </a:r>
            <a:r>
              <a:rPr lang="en-US" altLang="zh-CN" sz="2700" kern="100" dirty="0">
                <a:latin typeface="Times New Roman"/>
                <a:ea typeface="华文细黑"/>
                <a:cs typeface="Courier New"/>
              </a:rPr>
              <a:t>NO</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40000"/>
              </a:lnSpc>
              <a:spcAft>
                <a:spcPts val="0"/>
              </a:spcAft>
            </a:pPr>
            <a:r>
              <a:rPr lang="en-US" altLang="zh-CN" sz="2700" kern="100" dirty="0">
                <a:latin typeface="宋体"/>
                <a:ea typeface="华文细黑"/>
                <a:cs typeface="Times New Roman"/>
              </a:rPr>
              <a:t>⑦</a:t>
            </a:r>
            <a:r>
              <a:rPr lang="en-US" altLang="zh-CN" sz="2700" kern="100" dirty="0">
                <a:latin typeface="Times New Roman"/>
                <a:ea typeface="华文细黑"/>
                <a:cs typeface="Courier New"/>
              </a:rPr>
              <a:t>Fe</a:t>
            </a:r>
            <a:r>
              <a:rPr lang="zh-CN" altLang="zh-CN" sz="2700" kern="100" dirty="0">
                <a:latin typeface="Times New Roman"/>
                <a:ea typeface="华文细黑"/>
                <a:cs typeface="Times New Roman"/>
              </a:rPr>
              <a:t>和浓</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SO</a:t>
            </a:r>
            <a:r>
              <a:rPr lang="en-US" altLang="zh-CN" sz="2700" kern="100" baseline="-25000" dirty="0">
                <a:latin typeface="Times New Roman"/>
                <a:ea typeface="华文细黑"/>
                <a:cs typeface="Courier New"/>
              </a:rPr>
              <a:t>4</a:t>
            </a:r>
            <a:r>
              <a:rPr lang="zh-CN" altLang="zh-CN" sz="2700" kern="100" dirty="0">
                <a:latin typeface="Times New Roman"/>
                <a:ea typeface="华文细黑"/>
                <a:cs typeface="Times New Roman"/>
              </a:rPr>
              <a:t>常温下钝化，加热继续反应，</a:t>
            </a:r>
            <a:r>
              <a:rPr lang="en-US" altLang="zh-CN" sz="2700" kern="100" dirty="0">
                <a:latin typeface="Times New Roman"/>
                <a:ea typeface="华文细黑"/>
                <a:cs typeface="Courier New"/>
              </a:rPr>
              <a:t>Fe</a:t>
            </a:r>
            <a:r>
              <a:rPr lang="zh-CN" altLang="zh-CN" sz="2700" kern="100" dirty="0">
                <a:latin typeface="Times New Roman"/>
                <a:ea typeface="华文细黑"/>
                <a:cs typeface="Times New Roman"/>
              </a:rPr>
              <a:t>和稀</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SO</a:t>
            </a:r>
            <a:r>
              <a:rPr lang="en-US" altLang="zh-CN" sz="2700" kern="100" baseline="-25000" dirty="0">
                <a:latin typeface="Times New Roman"/>
                <a:ea typeface="华文细黑"/>
                <a:cs typeface="Courier New"/>
              </a:rPr>
              <a:t>4</a:t>
            </a:r>
            <a:r>
              <a:rPr lang="zh-CN" altLang="zh-CN" sz="2700" kern="100" dirty="0">
                <a:latin typeface="Times New Roman"/>
                <a:ea typeface="华文细黑"/>
                <a:cs typeface="Times New Roman"/>
              </a:rPr>
              <a:t>反应生成</a:t>
            </a:r>
            <a:r>
              <a:rPr lang="en-US" altLang="zh-CN" sz="2700" kern="100" dirty="0">
                <a:latin typeface="Times New Roman"/>
                <a:ea typeface="华文细黑"/>
                <a:cs typeface="Courier New"/>
              </a:rPr>
              <a:t>FeSO</a:t>
            </a:r>
            <a:r>
              <a:rPr lang="en-US" altLang="zh-CN" sz="2700" kern="100" baseline="-25000" dirty="0">
                <a:latin typeface="Times New Roman"/>
                <a:ea typeface="华文细黑"/>
                <a:cs typeface="Courier New"/>
              </a:rPr>
              <a:t>4</a:t>
            </a:r>
            <a:r>
              <a:rPr lang="zh-CN" altLang="zh-CN" sz="2700" kern="100" dirty="0">
                <a:latin typeface="Times New Roman"/>
                <a:ea typeface="华文细黑"/>
                <a:cs typeface="Times New Roman"/>
              </a:rPr>
              <a:t>和</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zh-CN" altLang="zh-CN" sz="2700" kern="100" dirty="0" smtClean="0">
                <a:latin typeface="Times New Roman"/>
                <a:ea typeface="华文细黑"/>
                <a:cs typeface="Times New Roman"/>
              </a:rPr>
              <a:t>。</a:t>
            </a:r>
            <a:endParaRPr lang="zh-CN" altLang="zh-CN" sz="2700" kern="100" dirty="0">
              <a:latin typeface="宋体"/>
              <a:cs typeface="Courier New"/>
            </a:endParaRPr>
          </a:p>
        </p:txBody>
      </p:sp>
      <p:sp>
        <p:nvSpPr>
          <p:cNvPr id="3" name="矩形 2"/>
          <p:cNvSpPr/>
          <p:nvPr/>
        </p:nvSpPr>
        <p:spPr>
          <a:xfrm>
            <a:off x="7138154" y="2952759"/>
            <a:ext cx="1569660" cy="640753"/>
          </a:xfrm>
          <a:prstGeom prst="rect">
            <a:avLst/>
          </a:prstGeom>
        </p:spPr>
        <p:txBody>
          <a:bodyPr wrap="none">
            <a:spAutoFit/>
          </a:bodyPr>
          <a:lstStyle/>
          <a:p>
            <a:pPr algn="just">
              <a:lnSpc>
                <a:spcPct val="150000"/>
              </a:lnSpc>
              <a:spcAft>
                <a:spcPts val="0"/>
              </a:spcAft>
            </a:pPr>
            <a:r>
              <a:rPr lang="en-US" altLang="zh-CN" sz="2700" kern="100" dirty="0" smtClean="0">
                <a:solidFill>
                  <a:schemeClr val="accent6">
                    <a:lumMod val="75000"/>
                  </a:schemeClr>
                </a:solidFill>
                <a:latin typeface="Times New Roman"/>
                <a:ea typeface="华文细黑"/>
                <a:cs typeface="Courier New"/>
              </a:rPr>
              <a:t>①③⑥⑦</a:t>
            </a:r>
            <a:endParaRPr lang="zh-CN" altLang="zh-CN" sz="2700" kern="100" dirty="0">
              <a:solidFill>
                <a:schemeClr val="accent6">
                  <a:lumMod val="75000"/>
                </a:schemeClr>
              </a:solidFill>
              <a:latin typeface="Times New Roman"/>
              <a:ea typeface="华文细黑"/>
              <a:cs typeface="Courier New"/>
            </a:endParaRPr>
          </a:p>
        </p:txBody>
      </p:sp>
      <p:sp>
        <p:nvSpPr>
          <p:cNvPr id="4" name="矩形 3"/>
          <p:cNvSpPr/>
          <p:nvPr/>
        </p:nvSpPr>
        <p:spPr>
          <a:xfrm>
            <a:off x="7107177" y="3523010"/>
            <a:ext cx="1620957" cy="661015"/>
          </a:xfrm>
          <a:prstGeom prst="rect">
            <a:avLst/>
          </a:prstGeom>
        </p:spPr>
        <p:txBody>
          <a:bodyPr wrap="none">
            <a:spAutoFit/>
          </a:bodyPr>
          <a:lstStyle/>
          <a:p>
            <a:pPr algn="just">
              <a:lnSpc>
                <a:spcPct val="150000"/>
              </a:lnSpc>
              <a:spcAft>
                <a:spcPts val="0"/>
              </a:spcAft>
            </a:pPr>
            <a:r>
              <a:rPr lang="en-US" altLang="zh-CN" sz="2800" kern="100" dirty="0" smtClean="0">
                <a:solidFill>
                  <a:schemeClr val="accent6">
                    <a:lumMod val="75000"/>
                  </a:schemeClr>
                </a:solidFill>
                <a:latin typeface="Times New Roman"/>
                <a:ea typeface="华文细黑"/>
                <a:cs typeface="Courier New"/>
              </a:rPr>
              <a:t>⑤⑥⑦⑧</a:t>
            </a:r>
            <a:endParaRPr lang="zh-CN"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6478379" y="4119394"/>
            <a:ext cx="902811" cy="661015"/>
          </a:xfrm>
          <a:prstGeom prst="rect">
            <a:avLst/>
          </a:prstGeom>
        </p:spPr>
        <p:txBody>
          <a:bodyPr wrap="none">
            <a:spAutoFit/>
          </a:bodyPr>
          <a:lstStyle/>
          <a:p>
            <a:pPr algn="just">
              <a:lnSpc>
                <a:spcPct val="150000"/>
              </a:lnSpc>
              <a:spcAft>
                <a:spcPts val="0"/>
              </a:spcAft>
            </a:pPr>
            <a:r>
              <a:rPr lang="en-US" altLang="zh-CN" sz="2800" kern="100" dirty="0" smtClean="0">
                <a:solidFill>
                  <a:schemeClr val="accent6">
                    <a:lumMod val="75000"/>
                  </a:schemeClr>
                </a:solidFill>
                <a:latin typeface="Times New Roman"/>
                <a:ea typeface="华文细黑"/>
                <a:cs typeface="Courier New"/>
              </a:rPr>
              <a:t>②④</a:t>
            </a:r>
            <a:endParaRPr lang="zh-CN" altLang="zh-CN" sz="2800" kern="100" dirty="0">
              <a:solidFill>
                <a:schemeClr val="accent6">
                  <a:lumMod val="75000"/>
                </a:schemeClr>
              </a:solidFill>
              <a:latin typeface="Times New Roman"/>
              <a:ea typeface="华文细黑"/>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866183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blinds(horizontal)">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xEl>
                                              <p:pRg st="6" end="6"/>
                                            </p:txEl>
                                          </p:spTgt>
                                        </p:tgtEl>
                                      </p:cBhvr>
                                    </p:animEffect>
                                    <p:set>
                                      <p:cBhvr>
                                        <p:cTn id="32" dur="1" fill="hold">
                                          <p:stCondLst>
                                            <p:cond delay="499"/>
                                          </p:stCondLst>
                                        </p:cTn>
                                        <p:tgtEl>
                                          <p:spTgt spid="7">
                                            <p:txEl>
                                              <p:pRg st="6" end="6"/>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
                                            <p:txEl>
                                              <p:pRg st="7" end="7"/>
                                            </p:txEl>
                                          </p:spTgt>
                                        </p:tgtEl>
                                      </p:cBhvr>
                                    </p:animEffect>
                                    <p:set>
                                      <p:cBhvr>
                                        <p:cTn id="35" dur="1" fill="hold">
                                          <p:stCondLst>
                                            <p:cond delay="499"/>
                                          </p:stCondLst>
                                        </p:cTn>
                                        <p:tgtEl>
                                          <p:spTgt spid="7">
                                            <p:txEl>
                                              <p:pRg st="7" end="7"/>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3" grpId="0"/>
      <p:bldP spid="3" grpId="1"/>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550" y="621482"/>
            <a:ext cx="1173322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6.(1)100 mL 12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反应，生成的氯气的物质的量小于</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，为什么？</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zh-CN" altLang="zh-CN" sz="2800" kern="100" dirty="0" smtClean="0">
                <a:solidFill>
                  <a:srgbClr val="E36C0A"/>
                </a:solidFill>
                <a:latin typeface="Times New Roman"/>
                <a:ea typeface="华文细黑"/>
                <a:cs typeface="Times New Roman"/>
              </a:rPr>
              <a:t>浓</a:t>
            </a:r>
            <a:r>
              <a:rPr lang="zh-CN" altLang="zh-CN" sz="2800" kern="100" dirty="0">
                <a:solidFill>
                  <a:srgbClr val="E36C0A"/>
                </a:solidFill>
                <a:latin typeface="Times New Roman"/>
                <a:ea typeface="华文细黑"/>
                <a:cs typeface="Times New Roman"/>
              </a:rPr>
              <a:t>盐酸完全反应时产生的</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是</a:t>
            </a:r>
            <a:r>
              <a:rPr lang="en-US" altLang="zh-CN" sz="2800" kern="100" dirty="0">
                <a:solidFill>
                  <a:srgbClr val="E36C0A"/>
                </a:solidFill>
                <a:latin typeface="Times New Roman"/>
                <a:ea typeface="华文细黑"/>
                <a:cs typeface="Courier New"/>
              </a:rPr>
              <a:t>0.3 </a:t>
            </a:r>
            <a:r>
              <a:rPr lang="en-US" altLang="zh-CN" sz="2800" kern="100" dirty="0" err="1">
                <a:solidFill>
                  <a:srgbClr val="E36C0A"/>
                </a:solidFill>
                <a:latin typeface="Times New Roman"/>
                <a:ea typeface="华文细黑"/>
                <a:cs typeface="Courier New"/>
              </a:rPr>
              <a:t>mol</a:t>
            </a:r>
            <a:r>
              <a:rPr lang="zh-CN" altLang="zh-CN" sz="2800" kern="100" dirty="0">
                <a:solidFill>
                  <a:srgbClr val="E36C0A"/>
                </a:solidFill>
                <a:latin typeface="Times New Roman"/>
                <a:ea typeface="华文细黑"/>
                <a:cs typeface="Times New Roman"/>
              </a:rPr>
              <a:t>，但</a:t>
            </a:r>
            <a:r>
              <a:rPr lang="en-US" altLang="zh-CN" sz="2800" kern="100" dirty="0">
                <a:solidFill>
                  <a:srgbClr val="E36C0A"/>
                </a:solidFill>
                <a:latin typeface="Times New Roman"/>
                <a:ea typeface="华文细黑"/>
                <a:cs typeface="Courier New"/>
              </a:rPr>
              <a:t>MnO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只能氧化浓盐酸，</a:t>
            </a:r>
            <a:r>
              <a:rPr lang="en-US" altLang="zh-CN" sz="2800" kern="100" dirty="0" err="1">
                <a:solidFill>
                  <a:srgbClr val="E36C0A"/>
                </a:solidFill>
                <a:latin typeface="Times New Roman"/>
                <a:ea typeface="华文细黑"/>
                <a:cs typeface="Courier New"/>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浓度小时还原性弱，不再被</a:t>
            </a:r>
            <a:r>
              <a:rPr lang="en-US" altLang="zh-CN" sz="2800" kern="100" dirty="0">
                <a:solidFill>
                  <a:srgbClr val="E36C0A"/>
                </a:solidFill>
                <a:latin typeface="Times New Roman"/>
                <a:ea typeface="华文细黑"/>
                <a:cs typeface="Courier New"/>
              </a:rPr>
              <a:t>MnO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将一</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片投入稀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溶液中，没观察到反应现象，然后向其中加入少量的</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晶体，看到溶液由无色逐渐变蓝并有少量气泡产生，为什么</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rgbClr val="E36C0A"/>
                </a:solidFill>
                <a:latin typeface="Times New Roman"/>
                <a:ea typeface="华文细黑"/>
                <a:cs typeface="Courier New"/>
              </a:rPr>
              <a:t>      </a:t>
            </a:r>
            <a:r>
              <a:rPr lang="zh-CN" altLang="zh-CN" sz="2800" kern="100" dirty="0" smtClean="0">
                <a:solidFill>
                  <a:srgbClr val="E36C0A"/>
                </a:solidFill>
                <a:latin typeface="Times New Roman"/>
                <a:ea typeface="华文细黑"/>
                <a:cs typeface="Times New Roman"/>
              </a:rPr>
              <a:t>在</a:t>
            </a:r>
            <a:r>
              <a:rPr lang="zh-CN" altLang="zh-CN" sz="2800" kern="100" dirty="0">
                <a:solidFill>
                  <a:srgbClr val="E36C0A"/>
                </a:solidFill>
                <a:latin typeface="Times New Roman"/>
                <a:ea typeface="华文细黑"/>
                <a:cs typeface="Times New Roman"/>
              </a:rPr>
              <a:t>酸性条件下可氧化铜，生成</a:t>
            </a:r>
            <a:r>
              <a:rPr lang="en-US" altLang="zh-CN" sz="2800" kern="100" dirty="0">
                <a:solidFill>
                  <a:srgbClr val="E36C0A"/>
                </a:solidFill>
                <a:latin typeface="Times New Roman"/>
                <a:ea typeface="华文细黑"/>
                <a:cs typeface="Courier New"/>
              </a:rPr>
              <a:t>Cu</a:t>
            </a:r>
            <a:r>
              <a:rPr lang="en-US" altLang="zh-CN" sz="2800" kern="100" baseline="30000" dirty="0">
                <a:solidFill>
                  <a:srgbClr val="E36C0A"/>
                </a:solidFill>
                <a:latin typeface="Times New Roman"/>
                <a:ea typeface="华文细黑"/>
                <a:cs typeface="Courier New"/>
              </a:rPr>
              <a:t>2</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使溶液呈蓝色，而自身被还原为</a:t>
            </a:r>
            <a:r>
              <a:rPr lang="en-US" altLang="zh-CN" sz="2800" kern="100" dirty="0">
                <a:solidFill>
                  <a:srgbClr val="E36C0A"/>
                </a:solidFill>
                <a:latin typeface="Times New Roman"/>
                <a:ea typeface="华文细黑"/>
                <a:cs typeface="Courier New"/>
              </a:rPr>
              <a:t>NO</a:t>
            </a:r>
            <a:r>
              <a:rPr lang="zh-CN" altLang="zh-CN" sz="2800" kern="100" dirty="0" smtClean="0">
                <a:solidFill>
                  <a:srgbClr val="E36C0A"/>
                </a:solidFill>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70228114"/>
              </p:ext>
            </p:extLst>
          </p:nvPr>
        </p:nvGraphicFramePr>
        <p:xfrm>
          <a:off x="1383318" y="4609261"/>
          <a:ext cx="1119188" cy="720725"/>
        </p:xfrm>
        <a:graphic>
          <a:graphicData uri="http://schemas.openxmlformats.org/presentationml/2006/ole">
            <mc:AlternateContent xmlns:mc="http://schemas.openxmlformats.org/markup-compatibility/2006">
              <mc:Choice xmlns:v="urn:schemas-microsoft-com:vml" Requires="v">
                <p:oleObj spid="_x0000_s54421" name="文档" r:id="rId4" imgW="1118963" imgH="720746" progId="Word.Document.12">
                  <p:embed/>
                </p:oleObj>
              </mc:Choice>
              <mc:Fallback>
                <p:oleObj name="文档" r:id="rId4" imgW="1118963" imgH="720746" progId="Word.Document.12">
                  <p:embed/>
                  <p:pic>
                    <p:nvPicPr>
                      <p:cNvPr id="0" name=""/>
                      <p:cNvPicPr/>
                      <p:nvPr/>
                    </p:nvPicPr>
                    <p:blipFill>
                      <a:blip r:embed="rId5"/>
                      <a:stretch>
                        <a:fillRect/>
                      </a:stretch>
                    </p:blipFill>
                    <p:spPr>
                      <a:xfrm>
                        <a:off x="1383318" y="4609261"/>
                        <a:ext cx="1119188" cy="720725"/>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9"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1733703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blinds(horizontal)">
                                      <p:cBhvr>
                                        <p:cTn id="12" dur="500"/>
                                        <p:tgtEl>
                                          <p:spTgt spid="7">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xEl>
                                              <p:pRg st="1" end="1"/>
                                            </p:txEl>
                                          </p:spTgt>
                                        </p:tgtEl>
                                      </p:cBhvr>
                                    </p:animEffect>
                                    <p:set>
                                      <p:cBhvr>
                                        <p:cTn id="20" dur="1" fill="hold">
                                          <p:stCondLst>
                                            <p:cond delay="499"/>
                                          </p:stCondLst>
                                        </p:cTn>
                                        <p:tgtEl>
                                          <p:spTgt spid="7">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7">
                                            <p:txEl>
                                              <p:pRg st="3" end="3"/>
                                            </p:txEl>
                                          </p:spTgt>
                                        </p:tgtEl>
                                      </p:cBhvr>
                                    </p:animEffect>
                                    <p:set>
                                      <p:cBhvr>
                                        <p:cTn id="23" dur="1" fill="hold">
                                          <p:stCondLst>
                                            <p:cond delay="499"/>
                                          </p:stCondLst>
                                        </p:cTn>
                                        <p:tgtEl>
                                          <p:spTgt spid="7">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32796" y="-26590"/>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en-US" sz="3200" b="1" dirty="0" smtClean="0">
                <a:solidFill>
                  <a:schemeClr val="bg1"/>
                </a:solidFill>
                <a:latin typeface="+mj-ea"/>
                <a:ea typeface="+mj-ea"/>
                <a:cs typeface="+mn-cs"/>
              </a:rPr>
              <a:t>方法指导</a:t>
            </a:r>
            <a:endParaRPr lang="zh-CN" altLang="en-US" sz="3200" b="1" dirty="0">
              <a:solidFill>
                <a:schemeClr val="bg1"/>
              </a:solidFill>
              <a:latin typeface="+mj-ea"/>
              <a:ea typeface="+mj-ea"/>
              <a:cs typeface="+mn-cs"/>
            </a:endParaRPr>
          </a:p>
        </p:txBody>
      </p:sp>
      <p:sp>
        <p:nvSpPr>
          <p:cNvPr id="4" name="矩形 3"/>
          <p:cNvSpPr/>
          <p:nvPr/>
        </p:nvSpPr>
        <p:spPr>
          <a:xfrm>
            <a:off x="259112" y="688857"/>
            <a:ext cx="11617054" cy="3423734"/>
          </a:xfrm>
          <a:prstGeom prst="rect">
            <a:avLst/>
          </a:prstGeom>
        </p:spPr>
        <p:txBody>
          <a:bodyPr wrap="square" lIns="121898" tIns="60948" rIns="121898" bIns="60948">
            <a:spAutoFit/>
          </a:bodyPr>
          <a:lstStyle/>
          <a:p>
            <a:pPr algn="ctr">
              <a:lnSpc>
                <a:spcPct val="130000"/>
              </a:lnSpc>
              <a:spcAft>
                <a:spcPts val="0"/>
              </a:spcAft>
            </a:pPr>
            <a:r>
              <a:rPr lang="zh-CN" altLang="zh-CN" sz="2800" b="1" kern="100" dirty="0">
                <a:solidFill>
                  <a:srgbClr val="0000FF"/>
                </a:solidFill>
                <a:latin typeface="华文细黑" pitchFamily="2" charset="-122"/>
                <a:ea typeface="华文细黑" pitchFamily="2" charset="-122"/>
                <a:cs typeface="Times New Roman"/>
              </a:rPr>
              <a:t>根据影响因素判断氧化性、还原性强弱的方法</a:t>
            </a:r>
          </a:p>
          <a:p>
            <a:pPr algn="just">
              <a:lnSpc>
                <a:spcPct val="13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浓度：同一种物质浓度越大，氧化性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或还原性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越强。如氧化性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pPr>
            <a:r>
              <a:rPr lang="zh-CN" altLang="zh-CN" sz="2800" kern="100" dirty="0" smtClean="0">
                <a:latin typeface="Times New Roman"/>
                <a:ea typeface="华文细黑"/>
                <a:cs typeface="Times New Roman"/>
              </a:rPr>
              <a:t>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，还原性：浓</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稀</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温度：同一种物质，温度越高其氧化性越强。如：热的浓硫酸的氧化性比冷的浓硫酸的氧化性强。</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酸碱性：同一种物质，所处环境酸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性越强其氧化性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还原性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越强。</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2043099"/>
              </p:ext>
            </p:extLst>
          </p:nvPr>
        </p:nvGraphicFramePr>
        <p:xfrm>
          <a:off x="357716" y="4196174"/>
          <a:ext cx="10291762" cy="2803525"/>
        </p:xfrm>
        <a:graphic>
          <a:graphicData uri="http://schemas.openxmlformats.org/presentationml/2006/ole">
            <mc:AlternateContent xmlns:mc="http://schemas.openxmlformats.org/markup-compatibility/2006">
              <mc:Choice xmlns:v="urn:schemas-microsoft-com:vml" Requires="v">
                <p:oleObj spid="_x0000_s56470" name="文档" r:id="rId4" imgW="10293752" imgH="2812386" progId="Word.Document.12">
                  <p:embed/>
                </p:oleObj>
              </mc:Choice>
              <mc:Fallback>
                <p:oleObj name="文档" r:id="rId4" imgW="10293752" imgH="2812386" progId="Word.Document.12">
                  <p:embed/>
                  <p:pic>
                    <p:nvPicPr>
                      <p:cNvPr id="0" name="对象 1"/>
                      <p:cNvPicPr>
                        <a:picLocks noChangeAspect="1" noChangeArrowheads="1"/>
                      </p:cNvPicPr>
                      <p:nvPr/>
                    </p:nvPicPr>
                    <p:blipFill>
                      <a:blip r:embed="rId5"/>
                      <a:srcRect/>
                      <a:stretch>
                        <a:fillRect/>
                      </a:stretch>
                    </p:blipFill>
                    <p:spPr bwMode="auto">
                      <a:xfrm>
                        <a:off x="357716" y="4196174"/>
                        <a:ext cx="10291762"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999412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118542" y="2927284"/>
            <a:ext cx="11957119" cy="1005019"/>
          </a:xfrm>
          <a:prstGeom prst="rect">
            <a:avLst/>
          </a:prstGeom>
          <a:noFill/>
        </p:spPr>
        <p:txBody>
          <a:bodyPr wrap="none" rtlCol="0" anchor="ctr">
            <a:spAutoFit/>
          </a:bodyPr>
          <a:lstStyle/>
          <a:p>
            <a:pPr>
              <a:lnSpc>
                <a:spcPct val="120000"/>
              </a:lnSpc>
              <a:defRPr/>
            </a:pPr>
            <a:r>
              <a:rPr lang="zh-CN" altLang="zh-CN" sz="5400" b="1" dirty="0">
                <a:solidFill>
                  <a:schemeClr val="bg1"/>
                </a:solidFill>
                <a:latin typeface="+mj-ea"/>
                <a:ea typeface="+mj-ea"/>
              </a:rPr>
              <a:t>考点三　</a:t>
            </a:r>
            <a:r>
              <a:rPr lang="zh-CN" altLang="zh-CN" sz="5400" b="1" dirty="0" smtClean="0">
                <a:solidFill>
                  <a:schemeClr val="bg1"/>
                </a:solidFill>
                <a:latin typeface="+mj-ea"/>
                <a:ea typeface="+mj-ea"/>
              </a:rPr>
              <a:t>氧化还原</a:t>
            </a:r>
            <a:r>
              <a:rPr lang="zh-CN" altLang="zh-CN" sz="5400" b="1" dirty="0">
                <a:solidFill>
                  <a:schemeClr val="bg1"/>
                </a:solidFill>
                <a:latin typeface="+mj-ea"/>
                <a:ea typeface="+mj-ea"/>
              </a:rPr>
              <a:t>反应三条规律的应用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4566" y="705065"/>
            <a:ext cx="11275398" cy="355235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反应先后规律的思维模型</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同一氧化剂与含多种还原剂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物质的量浓度相同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的溶液反应时，首先被氧化的是</a:t>
            </a:r>
            <a:r>
              <a:rPr lang="zh-CN" altLang="zh-CN" sz="2800" u="sng" kern="100" dirty="0">
                <a:latin typeface="Times New Roman"/>
                <a:ea typeface="华文细黑"/>
                <a:cs typeface="Times New Roman"/>
              </a:rPr>
              <a:t>还原性最强</a:t>
            </a:r>
            <a:r>
              <a:rPr lang="zh-CN" altLang="zh-CN" sz="2800" kern="100" dirty="0">
                <a:latin typeface="Times New Roman"/>
                <a:ea typeface="华文细黑"/>
                <a:cs typeface="Times New Roman"/>
              </a:rPr>
              <a:t>的物质；</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同一还原剂与含多种氧化剂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物质的量浓度相同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的溶液反应时，首先被还原的是</a:t>
            </a:r>
            <a:r>
              <a:rPr lang="zh-CN" altLang="zh-CN" sz="2800" u="sng" kern="100" dirty="0">
                <a:latin typeface="Times New Roman"/>
                <a:ea typeface="华文细黑"/>
                <a:cs typeface="Times New Roman"/>
              </a:rPr>
              <a:t>氧化性最强</a:t>
            </a:r>
            <a:r>
              <a:rPr lang="zh-CN" altLang="zh-CN" sz="2800" kern="100" dirty="0">
                <a:latin typeface="Times New Roman"/>
                <a:ea typeface="华文细黑"/>
                <a:cs typeface="Times New Roman"/>
              </a:rPr>
              <a:t>的物质。</a:t>
            </a:r>
            <a:endParaRPr lang="zh-CN" altLang="zh-CN" sz="2800" kern="100" dirty="0">
              <a:effectLst/>
              <a:latin typeface="宋体"/>
              <a:cs typeface="Courier New"/>
            </a:endParaRPr>
          </a:p>
        </p:txBody>
      </p:sp>
    </p:spTree>
    <p:extLst>
      <p:ext uri="{BB962C8B-B14F-4D97-AF65-F5344CB8AC3E}">
        <p14:creationId xmlns:p14="http://schemas.microsoft.com/office/powerpoint/2010/main" val="3325628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792" y="106378"/>
            <a:ext cx="11617054"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价态归中规律思维模型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含不同价态的同种元素的物质间发生氧化还原反应时，该元素价态的变化一定遵循</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高价＋</a:t>
            </a:r>
            <a:r>
              <a:rPr lang="zh-CN" altLang="zh-CN" sz="2800" kern="100" dirty="0" smtClean="0">
                <a:latin typeface="Times New Roman"/>
                <a:ea typeface="华文细黑"/>
                <a:cs typeface="Times New Roman"/>
              </a:rPr>
              <a:t>低价</a:t>
            </a:r>
            <a:r>
              <a:rPr lang="en-US" altLang="zh-CN" sz="2800" kern="100" spc="-125" dirty="0" smtClean="0">
                <a:latin typeface="宋体"/>
                <a:ea typeface="华文细黑"/>
                <a:cs typeface="Times New Roman"/>
              </a:rPr>
              <a:t>      </a:t>
            </a:r>
            <a:r>
              <a:rPr lang="zh-CN" altLang="zh-CN" sz="2800" kern="100" dirty="0" smtClean="0">
                <a:latin typeface="Times New Roman"/>
                <a:ea typeface="华文细黑"/>
                <a:cs typeface="Times New Roman"/>
              </a:rPr>
              <a:t>中间</a:t>
            </a:r>
            <a:r>
              <a:rPr lang="zh-CN" altLang="zh-CN" sz="2800" kern="100" dirty="0">
                <a:latin typeface="Times New Roman"/>
                <a:ea typeface="华文细黑"/>
                <a:cs typeface="Times New Roman"/>
              </a:rPr>
              <a:t>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，而不会出现交叉现象。简记为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两相靠，不相交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例如，不同价态硫之间可以发生的氧化还原反应</a:t>
            </a:r>
            <a:r>
              <a:rPr lang="zh-CN" altLang="zh-CN" sz="2800" kern="100" dirty="0" smtClean="0">
                <a:latin typeface="Times New Roman"/>
                <a:ea typeface="华文细黑"/>
                <a:cs typeface="Times New Roman"/>
              </a:rPr>
              <a:t>是</a:t>
            </a:r>
            <a:endParaRPr lang="zh-CN" altLang="zh-CN" sz="2800" kern="100" dirty="0">
              <a:latin typeface="宋体"/>
              <a:cs typeface="Courier New"/>
            </a:endParaRPr>
          </a:p>
        </p:txBody>
      </p:sp>
      <p:pic>
        <p:nvPicPr>
          <p:cNvPr id="57346" name="Picture 2" descr="\\李笑影\e\人教版化学\5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560" y="3370048"/>
            <a:ext cx="5286174" cy="26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8897" y="6012770"/>
            <a:ext cx="10793813" cy="738664"/>
          </a:xfrm>
          <a:prstGeom prst="rect">
            <a:avLst/>
          </a:prstGeom>
        </p:spPr>
        <p:txBody>
          <a:bodyPr>
            <a:spAutoFit/>
          </a:bodyPr>
          <a:lstStyle/>
          <a:p>
            <a:pPr algn="just">
              <a:lnSpc>
                <a:spcPct val="150000"/>
              </a:lnSpc>
              <a:spcAft>
                <a:spcPts val="0"/>
              </a:spcAft>
            </a:pPr>
            <a:r>
              <a:rPr lang="zh-CN" altLang="zh-CN" sz="2800" kern="100" dirty="0">
                <a:solidFill>
                  <a:srgbClr val="0000FF"/>
                </a:solidFill>
                <a:latin typeface="黑体"/>
                <a:ea typeface="黑体" pitchFamily="49" charset="-122"/>
                <a:cs typeface="Times New Roman"/>
              </a:rPr>
              <a:t>注：</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中不会出现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的情况</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cxnSp>
        <p:nvCxnSpPr>
          <p:cNvPr id="5" name="直接箭头连接符 4"/>
          <p:cNvCxnSpPr/>
          <p:nvPr/>
        </p:nvCxnSpPr>
        <p:spPr>
          <a:xfrm>
            <a:off x="4430350" y="1815138"/>
            <a:ext cx="76879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5102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12831" y="261442"/>
            <a:ext cx="11617054"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歧化反应规律思维模型</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中间</a:t>
            </a:r>
            <a:r>
              <a:rPr lang="zh-CN" altLang="zh-CN" sz="2800" kern="100" dirty="0" smtClean="0">
                <a:latin typeface="Times New Roman"/>
                <a:ea typeface="华文细黑"/>
                <a:cs typeface="Times New Roman"/>
              </a:rPr>
              <a:t>价</a:t>
            </a:r>
            <a:r>
              <a:rPr lang="en-US" altLang="zh-CN" sz="2800" kern="100" spc="-125" dirty="0" smtClean="0">
                <a:latin typeface="宋体"/>
                <a:ea typeface="华文细黑"/>
                <a:cs typeface="Times New Roman"/>
              </a:rPr>
              <a:t>       </a:t>
            </a:r>
            <a:r>
              <a:rPr lang="zh-CN" altLang="zh-CN" sz="2800" kern="100" dirty="0" smtClean="0">
                <a:latin typeface="Times New Roman"/>
                <a:ea typeface="华文细黑"/>
                <a:cs typeface="Times New Roman"/>
              </a:rPr>
              <a:t>高价</a:t>
            </a:r>
            <a:r>
              <a:rPr lang="zh-CN" altLang="zh-CN" sz="2800" kern="100" dirty="0">
                <a:latin typeface="Times New Roman"/>
                <a:ea typeface="华文细黑"/>
                <a:cs typeface="Times New Roman"/>
              </a:rPr>
              <a:t>＋低价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具有多种价态的元素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如氯、硫、氮和磷元素等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均可发生歧化反应，如：</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cxnSp>
        <p:nvCxnSpPr>
          <p:cNvPr id="3" name="直接箭头连接符 2"/>
          <p:cNvCxnSpPr/>
          <p:nvPr/>
        </p:nvCxnSpPr>
        <p:spPr>
          <a:xfrm>
            <a:off x="2010543" y="1465258"/>
            <a:ext cx="76879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602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06574" y="1009416"/>
            <a:ext cx="11388152" cy="2708410"/>
          </a:xfrm>
          <a:prstGeom prst="rect">
            <a:avLst/>
          </a:prstGeom>
        </p:spPr>
        <p:txBody>
          <a:bodyPr wrap="square" lIns="121898" tIns="60948" rIns="121898" bIns="60948">
            <a:spAutoFit/>
          </a:bodyPr>
          <a:lstStyle/>
          <a:p>
            <a:pPr algn="just">
              <a:lnSpc>
                <a:spcPct val="20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往</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，哪种离子先被氧化？若改为</a:t>
            </a:r>
            <a:r>
              <a:rPr lang="en-US" altLang="zh-CN" sz="2800" kern="100" dirty="0">
                <a:latin typeface="Times New Roman"/>
                <a:ea typeface="华文细黑"/>
                <a:cs typeface="Courier New"/>
              </a:rPr>
              <a:t>FeI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呢？</a:t>
            </a:r>
            <a:endParaRPr lang="zh-CN" altLang="zh-CN" sz="2800" kern="100" dirty="0">
              <a:latin typeface="宋体"/>
              <a:cs typeface="Courier New"/>
            </a:endParaRPr>
          </a:p>
          <a:p>
            <a:pPr algn="just">
              <a:lnSpc>
                <a:spcPct val="2000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由于还原性：</a:t>
            </a:r>
            <a:r>
              <a:rPr lang="en-US" altLang="zh-CN" sz="2800" kern="100" dirty="0">
                <a:solidFill>
                  <a:schemeClr val="accent6">
                    <a:lumMod val="75000"/>
                  </a:schemeClr>
                </a:solidFill>
                <a:latin typeface="Times New Roman"/>
                <a:ea typeface="华文细黑"/>
                <a:cs typeface="Courier New"/>
              </a:rPr>
              <a:t>I</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&gt;Fe</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&gt;Br</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，所以往</a:t>
            </a:r>
            <a:r>
              <a:rPr lang="en-US" altLang="zh-CN" sz="2800" kern="100" dirty="0">
                <a:solidFill>
                  <a:schemeClr val="accent6">
                    <a:lumMod val="75000"/>
                  </a:schemeClr>
                </a:solidFill>
                <a:latin typeface="Times New Roman"/>
                <a:ea typeface="华文细黑"/>
                <a:cs typeface="Courier New"/>
              </a:rPr>
              <a:t>FeBr</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溶液中通入少量</a:t>
            </a: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，首先被氧化的是</a:t>
            </a:r>
            <a:r>
              <a:rPr lang="en-US" altLang="zh-CN" sz="2800" kern="100" dirty="0">
                <a:solidFill>
                  <a:schemeClr val="accent6">
                    <a:lumMod val="75000"/>
                  </a:schemeClr>
                </a:solidFill>
                <a:latin typeface="Times New Roman"/>
                <a:ea typeface="华文细黑"/>
                <a:cs typeface="Courier New"/>
              </a:rPr>
              <a:t>Fe</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；向</a:t>
            </a:r>
            <a:r>
              <a:rPr lang="en-US" altLang="zh-CN" sz="2800" kern="100" dirty="0">
                <a:solidFill>
                  <a:schemeClr val="accent6">
                    <a:lumMod val="75000"/>
                  </a:schemeClr>
                </a:solidFill>
                <a:latin typeface="Times New Roman"/>
                <a:ea typeface="华文细黑"/>
                <a:cs typeface="Courier New"/>
              </a:rPr>
              <a:t>FeI</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溶液中通入少量</a:t>
            </a: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，首先被氧化的是</a:t>
            </a:r>
            <a:r>
              <a:rPr lang="en-US" altLang="zh-CN" sz="2800" kern="100" dirty="0">
                <a:solidFill>
                  <a:schemeClr val="accent6">
                    <a:lumMod val="75000"/>
                  </a:schemeClr>
                </a:solidFill>
                <a:latin typeface="Times New Roman"/>
                <a:ea typeface="华文细黑"/>
                <a:cs typeface="Courier New"/>
              </a:rPr>
              <a:t>I</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3" name="文本框 3"/>
          <p:cNvSpPr txBox="1"/>
          <p:nvPr/>
        </p:nvSpPr>
        <p:spPr bwMode="auto">
          <a:xfrm>
            <a:off x="470624" y="321879"/>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80301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linds(horizontal)">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xEl>
                                              <p:pRg st="1" end="1"/>
                                            </p:txEl>
                                          </p:spTgt>
                                        </p:tgtEl>
                                      </p:cBhvr>
                                    </p:animEffect>
                                    <p:set>
                                      <p:cBhvr>
                                        <p:cTn id="12" dur="1" fill="hold">
                                          <p:stCondLst>
                                            <p:cond delay="499"/>
                                          </p:stCondLst>
                                        </p:cTn>
                                        <p:tgtEl>
                                          <p:spTgt spid="10">
                                            <p:txEl>
                                              <p:pRg st="1" end="1"/>
                                            </p:txEl>
                                          </p:spTgt>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305" y="108409"/>
            <a:ext cx="11850557"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正误判断，正确的划</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，错误的划</a:t>
            </a:r>
            <a:r>
              <a:rPr lang="en-US" altLang="zh-CN" sz="2800" kern="100" dirty="0" smtClean="0">
                <a:latin typeface="宋体"/>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向浓</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中通入</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浓硫酸转移电子数可能是</a:t>
            </a:r>
            <a:r>
              <a:rPr lang="en-US" altLang="zh-CN" sz="2800" kern="100" dirty="0" smtClean="0">
                <a:latin typeface="Times New Roman"/>
                <a:ea typeface="华文细黑"/>
                <a:cs typeface="Courier New"/>
              </a:rPr>
              <a:t>6</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r>
              <a:rPr lang="zh-CN" altLang="zh-CN" sz="2800" kern="100" dirty="0" smtClean="0">
                <a:latin typeface="Times New Roman"/>
                <a:ea typeface="华文细黑"/>
                <a:cs typeface="Times New Roman"/>
              </a:rPr>
              <a:t>，也可能是</a:t>
            </a:r>
            <a:r>
              <a:rPr lang="en-US" altLang="zh-CN" sz="2800" kern="100" dirty="0" smtClean="0">
                <a:latin typeface="Times New Roman"/>
                <a:ea typeface="华文细黑"/>
                <a:cs typeface="Courier New"/>
              </a:rPr>
              <a:t>2</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smtClean="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浓</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=4S</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4H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浓</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S</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前一反应中</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浓</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转移</a:t>
            </a:r>
            <a:r>
              <a:rPr lang="en-US" altLang="zh-CN" sz="2800" kern="100" dirty="0" smtClean="0">
                <a:latin typeface="Times New Roman"/>
                <a:ea typeface="华文细黑"/>
                <a:cs typeface="Courier New"/>
              </a:rPr>
              <a:t>6</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r>
              <a:rPr lang="zh-CN" altLang="zh-CN" sz="2800" kern="100" dirty="0" smtClean="0">
                <a:latin typeface="Times New Roman"/>
                <a:ea typeface="华文细黑"/>
                <a:cs typeface="Times New Roman"/>
              </a:rPr>
              <a:t>电子，后一反应中转移</a:t>
            </a:r>
            <a:r>
              <a:rPr lang="en-US" altLang="zh-CN" sz="2800" kern="100" dirty="0" smtClean="0">
                <a:latin typeface="Times New Roman"/>
                <a:ea typeface="华文细黑"/>
                <a:cs typeface="Courier New"/>
              </a:rPr>
              <a:t>2</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r>
              <a:rPr lang="zh-CN" altLang="zh-CN" sz="2800" kern="100" dirty="0" smtClean="0">
                <a:latin typeface="Times New Roman"/>
                <a:ea typeface="华文细黑"/>
                <a:cs typeface="Times New Roman"/>
              </a:rPr>
              <a:t>电子。</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完全反应，转移的电子数是</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既是氧化剂又是还原剂，</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反应，转移电子数应为</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373158" y="153840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3" name="矩形 2"/>
          <p:cNvSpPr/>
          <p:nvPr/>
        </p:nvSpPr>
        <p:spPr>
          <a:xfrm>
            <a:off x="8719819" y="4100217"/>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549201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linds(horizontal)">
                                      <p:cBhvr>
                                        <p:cTn id="10" dur="500"/>
                                        <p:tgtEl>
                                          <p:spTgt spid="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linds(horizontal)">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blinds(horizontal)">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5">
                                            <p:txEl>
                                              <p:pRg st="2" end="2"/>
                                            </p:txEl>
                                          </p:spTgt>
                                        </p:tgtEl>
                                      </p:cBhvr>
                                    </p:animEffect>
                                    <p:set>
                                      <p:cBhvr>
                                        <p:cTn id="33" dur="1" fill="hold">
                                          <p:stCondLst>
                                            <p:cond delay="499"/>
                                          </p:stCondLst>
                                        </p:cTn>
                                        <p:tgtEl>
                                          <p:spTgt spid="5">
                                            <p:txEl>
                                              <p:pRg st="2" end="2"/>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
                                            <p:txEl>
                                              <p:pRg st="3" end="3"/>
                                            </p:txEl>
                                          </p:spTgt>
                                        </p:tgtEl>
                                      </p:cBhvr>
                                    </p:animEffect>
                                    <p:set>
                                      <p:cBhvr>
                                        <p:cTn id="36" dur="1" fill="hold">
                                          <p:stCondLst>
                                            <p:cond delay="499"/>
                                          </p:stCondLst>
                                        </p:cTn>
                                        <p:tgtEl>
                                          <p:spTgt spid="5">
                                            <p:txEl>
                                              <p:pRg st="3" end="3"/>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xEl>
                                              <p:pRg st="4" end="4"/>
                                            </p:txEl>
                                          </p:spTgt>
                                        </p:tgtEl>
                                      </p:cBhvr>
                                    </p:animEffect>
                                    <p:set>
                                      <p:cBhvr>
                                        <p:cTn id="39" dur="1" fill="hold">
                                          <p:stCondLst>
                                            <p:cond delay="499"/>
                                          </p:stCondLst>
                                        </p:cTn>
                                        <p:tgtEl>
                                          <p:spTgt spid="5">
                                            <p:txEl>
                                              <p:pRg st="4" end="4"/>
                                            </p:txEl>
                                          </p:spTgt>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
                                            <p:txEl>
                                              <p:pRg st="6" end="6"/>
                                            </p:txEl>
                                          </p:spTgt>
                                        </p:tgtEl>
                                      </p:cBhvr>
                                    </p:animEffect>
                                    <p:set>
                                      <p:cBhvr>
                                        <p:cTn id="42" dur="1" fill="hold">
                                          <p:stCondLst>
                                            <p:cond delay="499"/>
                                          </p:stCondLst>
                                        </p:cTn>
                                        <p:tgtEl>
                                          <p:spTgt spid="5">
                                            <p:txEl>
                                              <p:pRg st="6" end="6"/>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38622" y="703044"/>
            <a:ext cx="9505814"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基于双线桥理解氧化还原反应的概念之间的关系</a:t>
            </a:r>
            <a:endParaRPr lang="zh-CN" altLang="zh-CN" sz="2800" kern="100" dirty="0">
              <a:effectLst/>
              <a:latin typeface="宋体"/>
              <a:cs typeface="Courier New"/>
            </a:endParaRPr>
          </a:p>
        </p:txBody>
      </p:sp>
      <p:pic>
        <p:nvPicPr>
          <p:cNvPr id="41986" name="Picture 2" descr="\\李笑影\e\人教版化学\新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726" y="1643951"/>
            <a:ext cx="8155951" cy="247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24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4586" y="261442"/>
            <a:ext cx="11053228" cy="5765657"/>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Times New Roman"/>
                <a:ea typeface="华文细黑"/>
                <a:cs typeface="Courier New"/>
              </a:rPr>
              <a:t>(3)1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与足量的浓盐酸完全反应，转移电子数为</a:t>
            </a:r>
            <a:r>
              <a:rPr lang="en-US" altLang="zh-CN" sz="2800" kern="100" dirty="0">
                <a:solidFill>
                  <a:prstClr val="black"/>
                </a:solidFill>
                <a:latin typeface="Times New Roman"/>
                <a:ea typeface="华文细黑"/>
                <a:cs typeface="Courier New"/>
              </a:rPr>
              <a:t>6</a:t>
            </a:r>
            <a:r>
              <a:rPr lang="en-US" altLang="zh-CN" sz="2800" i="1" kern="100" dirty="0">
                <a:solidFill>
                  <a:prstClr val="black"/>
                </a:solidFill>
                <a:latin typeface="Times New Roman"/>
                <a:ea typeface="华文细黑"/>
                <a:cs typeface="Courier New"/>
              </a:rPr>
              <a:t>N</a:t>
            </a:r>
            <a:r>
              <a:rPr lang="en-US" altLang="zh-CN" sz="2800" kern="100" baseline="-25000" dirty="0">
                <a:solidFill>
                  <a:prstClr val="black"/>
                </a:solidFill>
                <a:latin typeface="Times New Roman"/>
                <a:ea typeface="华文细黑"/>
                <a:cs typeface="Courier New"/>
              </a:rPr>
              <a:t>A</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a:t>
            </a:r>
            <a:endParaRPr lang="zh-CN" altLang="zh-CN" sz="1050" kern="100" dirty="0">
              <a:solidFill>
                <a:prstClr val="black"/>
              </a:solidFill>
              <a:latin typeface="宋体"/>
              <a:cs typeface="Courier New"/>
            </a:endParaRPr>
          </a:p>
          <a:p>
            <a:pPr lvl="0" algn="just">
              <a:lnSpc>
                <a:spcPts val="5500"/>
              </a:lnSpc>
            </a:pPr>
            <a:r>
              <a:rPr lang="zh-CN" altLang="zh-CN" sz="2800" b="1" kern="100" dirty="0">
                <a:solidFill>
                  <a:srgbClr val="0000FF"/>
                </a:solidFill>
                <a:latin typeface="Times New Roman"/>
                <a:cs typeface="Times New Roman"/>
              </a:rPr>
              <a:t>解析　</a:t>
            </a:r>
            <a:endParaRPr lang="en-US" altLang="zh-CN" sz="2800" b="1" kern="100" dirty="0" smtClean="0">
              <a:solidFill>
                <a:srgbClr val="0000FF"/>
              </a:solidFill>
              <a:latin typeface="Times New Roman"/>
              <a:cs typeface="Times New Roman"/>
            </a:endParaRPr>
          </a:p>
          <a:p>
            <a:pPr lvl="0" algn="just">
              <a:lnSpc>
                <a:spcPts val="5500"/>
              </a:lnSpc>
            </a:pPr>
            <a:endParaRPr lang="en-US" altLang="zh-CN" sz="2800" kern="100" dirty="0" smtClean="0">
              <a:solidFill>
                <a:prstClr val="black"/>
              </a:solidFill>
              <a:latin typeface="Times New Roman"/>
              <a:ea typeface="华文细黑"/>
              <a:cs typeface="Times New Roman"/>
            </a:endParaRPr>
          </a:p>
          <a:p>
            <a:pPr lvl="0" algn="just">
              <a:lnSpc>
                <a:spcPts val="5500"/>
              </a:lnSpc>
            </a:pPr>
            <a:endParaRPr lang="en-US" altLang="zh-CN" sz="2800" kern="100" dirty="0">
              <a:solidFill>
                <a:prstClr val="black"/>
              </a:solidFill>
              <a:latin typeface="Times New Roman"/>
              <a:ea typeface="华文细黑"/>
              <a:cs typeface="Times New Roman"/>
            </a:endParaRPr>
          </a:p>
          <a:p>
            <a:pPr lvl="0" algn="just">
              <a:lnSpc>
                <a:spcPts val="5500"/>
              </a:lnSpc>
            </a:pPr>
            <a:endParaRPr lang="en-US" altLang="zh-CN" sz="2800" kern="100" dirty="0" smtClean="0">
              <a:solidFill>
                <a:prstClr val="black"/>
              </a:solidFill>
              <a:latin typeface="Times New Roman"/>
              <a:ea typeface="华文细黑"/>
              <a:cs typeface="Times New Roman"/>
            </a:endParaRPr>
          </a:p>
          <a:p>
            <a:pPr lvl="0" algn="just">
              <a:lnSpc>
                <a:spcPts val="5500"/>
              </a:lnSpc>
            </a:pPr>
            <a:endParaRPr lang="en-US" altLang="zh-CN" sz="2800" kern="100" dirty="0">
              <a:solidFill>
                <a:prstClr val="black"/>
              </a:solidFill>
              <a:latin typeface="Times New Roman"/>
              <a:ea typeface="华文细黑"/>
              <a:cs typeface="Times New Roman"/>
            </a:endParaRPr>
          </a:p>
          <a:p>
            <a:pPr lvl="0" algn="just">
              <a:lnSpc>
                <a:spcPts val="5500"/>
              </a:lnSpc>
            </a:pPr>
            <a:endParaRPr lang="en-US" altLang="zh-CN" sz="2800" kern="100" dirty="0" smtClean="0">
              <a:solidFill>
                <a:prstClr val="black"/>
              </a:solidFill>
              <a:latin typeface="Times New Roman"/>
              <a:ea typeface="华文细黑"/>
              <a:cs typeface="Times New Roman"/>
            </a:endParaRPr>
          </a:p>
          <a:p>
            <a:pPr lvl="0" algn="just">
              <a:lnSpc>
                <a:spcPts val="5500"/>
              </a:lnSpc>
            </a:pPr>
            <a:r>
              <a:rPr lang="zh-CN" altLang="zh-CN" sz="2800" kern="100" dirty="0" smtClean="0">
                <a:solidFill>
                  <a:prstClr val="black"/>
                </a:solidFill>
                <a:latin typeface="Times New Roman"/>
                <a:ea typeface="华文细黑"/>
                <a:cs typeface="Times New Roman"/>
              </a:rPr>
              <a:t>所以</a:t>
            </a:r>
            <a:r>
              <a:rPr lang="zh-CN" altLang="zh-CN" sz="2800" kern="100" dirty="0">
                <a:solidFill>
                  <a:prstClr val="black"/>
                </a:solidFill>
                <a:latin typeface="Times New Roman"/>
                <a:ea typeface="华文细黑"/>
                <a:cs typeface="Times New Roman"/>
              </a:rPr>
              <a:t>转移电子数应为</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N</a:t>
            </a:r>
            <a:r>
              <a:rPr lang="en-US" altLang="zh-CN" sz="2800" kern="100" baseline="-25000" dirty="0">
                <a:solidFill>
                  <a:prstClr val="black"/>
                </a:solidFill>
                <a:latin typeface="Times New Roman"/>
                <a:ea typeface="华文细黑"/>
                <a:cs typeface="Courier New"/>
              </a:rPr>
              <a:t>A</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2" name="矩形 1"/>
          <p:cNvSpPr/>
          <p:nvPr/>
        </p:nvSpPr>
        <p:spPr>
          <a:xfrm>
            <a:off x="10055646" y="477466"/>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32" y="1277039"/>
            <a:ext cx="7568090" cy="182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54" y="3213770"/>
            <a:ext cx="7382800" cy="183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496778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8850"/>
                                        </p:tgtEl>
                                        <p:attrNameLst>
                                          <p:attrName>style.visibility</p:attrName>
                                        </p:attrNameLst>
                                      </p:cBhvr>
                                      <p:to>
                                        <p:strVal val="visible"/>
                                      </p:to>
                                    </p:set>
                                    <p:animEffect transition="in" filter="blinds(horizontal)">
                                      <p:cBhvr>
                                        <p:cTn id="10" dur="500"/>
                                        <p:tgtEl>
                                          <p:spTgt spid="788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8851"/>
                                        </p:tgtEl>
                                        <p:attrNameLst>
                                          <p:attrName>style.visibility</p:attrName>
                                        </p:attrNameLst>
                                      </p:cBhvr>
                                      <p:to>
                                        <p:strVal val="visible"/>
                                      </p:to>
                                    </p:set>
                                    <p:animEffect transition="in" filter="blinds(horizontal)">
                                      <p:cBhvr>
                                        <p:cTn id="15" dur="500"/>
                                        <p:tgtEl>
                                          <p:spTgt spid="7885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7" end="7"/>
                                            </p:txEl>
                                          </p:spTgt>
                                        </p:tgtEl>
                                        <p:attrNameLst>
                                          <p:attrName>style.visibility</p:attrName>
                                        </p:attrNameLst>
                                      </p:cBhvr>
                                      <p:to>
                                        <p:strVal val="visible"/>
                                      </p:to>
                                    </p:set>
                                    <p:animEffect transition="in" filter="blinds(horizontal)">
                                      <p:cBhvr>
                                        <p:cTn id="20" dur="500"/>
                                        <p:tgtEl>
                                          <p:spTgt spid="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xEl>
                                              <p:pRg st="1" end="1"/>
                                            </p:txEl>
                                          </p:spTgt>
                                        </p:tgtEl>
                                      </p:cBhvr>
                                    </p:animEffect>
                                    <p:set>
                                      <p:cBhvr>
                                        <p:cTn id="30" dur="1" fill="hold">
                                          <p:stCondLst>
                                            <p:cond delay="499"/>
                                          </p:stCondLst>
                                        </p:cTn>
                                        <p:tgtEl>
                                          <p:spTgt spid="5">
                                            <p:txEl>
                                              <p:pRg st="1" end="1"/>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
                                            <p:txEl>
                                              <p:pRg st="7" end="7"/>
                                            </p:txEl>
                                          </p:spTgt>
                                        </p:tgtEl>
                                      </p:cBhvr>
                                    </p:animEffect>
                                    <p:set>
                                      <p:cBhvr>
                                        <p:cTn id="33" dur="1" fill="hold">
                                          <p:stCondLst>
                                            <p:cond delay="499"/>
                                          </p:stCondLst>
                                        </p:cTn>
                                        <p:tgtEl>
                                          <p:spTgt spid="5">
                                            <p:txEl>
                                              <p:pRg st="7" end="7"/>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8850"/>
                                        </p:tgtEl>
                                      </p:cBhvr>
                                    </p:animEffect>
                                    <p:set>
                                      <p:cBhvr>
                                        <p:cTn id="36" dur="1" fill="hold">
                                          <p:stCondLst>
                                            <p:cond delay="499"/>
                                          </p:stCondLst>
                                        </p:cTn>
                                        <p:tgtEl>
                                          <p:spTgt spid="7885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8851"/>
                                        </p:tgtEl>
                                      </p:cBhvr>
                                    </p:animEffect>
                                    <p:set>
                                      <p:cBhvr>
                                        <p:cTn id="39" dur="1" fill="hold">
                                          <p:stCondLst>
                                            <p:cond delay="499"/>
                                          </p:stCondLst>
                                        </p:cTn>
                                        <p:tgtEl>
                                          <p:spTgt spid="7885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8448" y="681915"/>
            <a:ext cx="1163924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先后规律的应用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现有下列三个氧化还原反应：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若某溶液中含有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，要除去</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，可以加入的试剂是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B.KMnO</a:t>
            </a:r>
            <a:r>
              <a:rPr lang="en-US" altLang="zh-CN" sz="2800" kern="100" baseline="-25000" dirty="0" smtClean="0">
                <a:latin typeface="Times New Roman"/>
                <a:ea typeface="华文细黑"/>
                <a:cs typeface="Courier New"/>
              </a:rPr>
              <a:t>4</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C.FeCl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D.HCl</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3" action="ppaction://hlinksldjump"/>
          </p:cNvPr>
          <p:cNvSpPr>
            <a:spLocks noChangeArrowheads="1"/>
          </p:cNvSpPr>
          <p:nvPr/>
        </p:nvSpPr>
        <p:spPr bwMode="auto">
          <a:xfrm>
            <a:off x="106548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4" action="ppaction://hlinksldjump"/>
          </p:cNvPr>
          <p:cNvSpPr>
            <a:spLocks noChangeArrowheads="1"/>
          </p:cNvSpPr>
          <p:nvPr/>
        </p:nvSpPr>
        <p:spPr bwMode="auto">
          <a:xfrm>
            <a:off x="111570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16350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62558" y="512325"/>
            <a:ext cx="11617054"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本题是寻找一种氧化剂，其氧化性应大于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的氧化性，而小于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也可等于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知氧化性：</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，还原性：</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，还原性：</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知氧化性</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&gt;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，还原性：</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&gt;Mn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；由此推知氧化性强弱顺序为</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&gt;FeCl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，还原性强弱顺序为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&gt;Mn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08843301"/>
              </p:ext>
            </p:extLst>
          </p:nvPr>
        </p:nvGraphicFramePr>
        <p:xfrm>
          <a:off x="2768981" y="3201652"/>
          <a:ext cx="1263460" cy="697469"/>
        </p:xfrm>
        <a:graphic>
          <a:graphicData uri="http://schemas.openxmlformats.org/presentationml/2006/ole">
            <mc:AlternateContent xmlns:mc="http://schemas.openxmlformats.org/markup-compatibility/2006">
              <mc:Choice xmlns:v="urn:schemas-microsoft-com:vml" Requires="v">
                <p:oleObj spid="_x0000_s58511" name="文档" r:id="rId4" imgW="1251093" imgH="690505" progId="Word.Document.12">
                  <p:embed/>
                </p:oleObj>
              </mc:Choice>
              <mc:Fallback>
                <p:oleObj name="文档" r:id="rId4" imgW="1251093" imgH="690505" progId="Word.Document.12">
                  <p:embed/>
                  <p:pic>
                    <p:nvPicPr>
                      <p:cNvPr id="0" name=""/>
                      <p:cNvPicPr/>
                      <p:nvPr/>
                    </p:nvPicPr>
                    <p:blipFill>
                      <a:blip r:embed="rId5"/>
                      <a:stretch>
                        <a:fillRect/>
                      </a:stretch>
                    </p:blipFill>
                    <p:spPr>
                      <a:xfrm>
                        <a:off x="2768981" y="3201652"/>
                        <a:ext cx="1263460" cy="697469"/>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106548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111570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116350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47118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750"/>
                                        <p:tgtEl>
                                          <p:spTgt spid="10">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linds(horizontal)">
                                      <p:cBhvr>
                                        <p:cTn id="22" dur="75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75900" y="45418"/>
            <a:ext cx="11850557"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价态归中规律、歧化反应规律的应用</a:t>
            </a: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均为含氯元素的化合物，在一定条件下有下列转化关系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smtClean="0">
                <a:latin typeface="Times New Roman"/>
                <a:ea typeface="华文细黑"/>
                <a:cs typeface="Courier New"/>
              </a:rPr>
              <a:t>G</a:t>
            </a:r>
            <a:r>
              <a:rPr lang="en-US" altLang="zh-CN" sz="2800" kern="100" dirty="0" smtClean="0">
                <a:latin typeface="宋体"/>
                <a:ea typeface="华文细黑"/>
                <a:cs typeface="Times New Roman"/>
              </a:rPr>
              <a:t>     </a:t>
            </a:r>
            <a:r>
              <a:rPr lang="en-US" altLang="zh-CN" sz="2800" kern="100" dirty="0" smtClean="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            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NaOH</a:t>
            </a:r>
            <a:r>
              <a:rPr lang="en-US" altLang="zh-CN" sz="2800" kern="100" dirty="0" smtClean="0">
                <a:latin typeface="宋体"/>
                <a:ea typeface="华文细黑"/>
                <a:cs typeface="Times New Roman"/>
              </a:rPr>
              <a:t>     </a:t>
            </a:r>
            <a:r>
              <a:rPr lang="en-US" altLang="zh-CN" sz="2800" kern="100" dirty="0" smtClean="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NaOH</a:t>
            </a:r>
            <a:r>
              <a:rPr lang="en-US" altLang="zh-CN" sz="2800" kern="100" dirty="0" smtClean="0">
                <a:latin typeface="宋体"/>
                <a:ea typeface="华文细黑"/>
                <a:cs typeface="Times New Roman"/>
              </a:rPr>
              <a:t>     </a:t>
            </a:r>
            <a:r>
              <a:rPr lang="en-US" altLang="zh-CN" sz="2800" kern="100" dirty="0" smtClean="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这五种化合物中</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元素化合价由低到高的顺序是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X  </a:t>
            </a:r>
            <a:r>
              <a:rPr lang="en-US" altLang="zh-CN" sz="2800" kern="100" dirty="0" smtClean="0">
                <a:latin typeface="Times New Roman"/>
                <a:ea typeface="华文细黑"/>
                <a:cs typeface="Courier New"/>
              </a:rPr>
              <a:t>		B.X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G  </a:t>
            </a:r>
            <a:r>
              <a:rPr lang="en-US" altLang="zh-CN" sz="2800" kern="100" dirty="0" smtClean="0">
                <a:latin typeface="Times New Roman"/>
                <a:ea typeface="华文细黑"/>
                <a:cs typeface="Courier New"/>
              </a:rPr>
              <a:t>		D.G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X</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72601724"/>
              </p:ext>
            </p:extLst>
          </p:nvPr>
        </p:nvGraphicFramePr>
        <p:xfrm>
          <a:off x="2061870" y="2520041"/>
          <a:ext cx="1301750" cy="863600"/>
        </p:xfrm>
        <a:graphic>
          <a:graphicData uri="http://schemas.openxmlformats.org/presentationml/2006/ole">
            <mc:AlternateContent xmlns:mc="http://schemas.openxmlformats.org/markup-compatibility/2006">
              <mc:Choice xmlns:v="urn:schemas-microsoft-com:vml" Requires="v">
                <p:oleObj spid="_x0000_s59535" name="文档" r:id="rId4" imgW="1301857" imgH="863311" progId="Word.Document.12">
                  <p:embed/>
                </p:oleObj>
              </mc:Choice>
              <mc:Fallback>
                <p:oleObj name="文档" r:id="rId4" imgW="1301857" imgH="863311" progId="Word.Document.12">
                  <p:embed/>
                  <p:pic>
                    <p:nvPicPr>
                      <p:cNvPr id="0" name=""/>
                      <p:cNvPicPr/>
                      <p:nvPr/>
                    </p:nvPicPr>
                    <p:blipFill>
                      <a:blip r:embed="rId5"/>
                      <a:stretch>
                        <a:fillRect/>
                      </a:stretch>
                    </p:blipFill>
                    <p:spPr>
                      <a:xfrm>
                        <a:off x="2061870" y="2520041"/>
                        <a:ext cx="1301750" cy="863600"/>
                      </a:xfrm>
                      <a:prstGeom prst="rect">
                        <a:avLst/>
                      </a:prstGeom>
                    </p:spPr>
                  </p:pic>
                </p:oleObj>
              </mc:Fallback>
            </mc:AlternateContent>
          </a:graphicData>
        </a:graphic>
      </p:graphicFrame>
      <p:cxnSp>
        <p:nvCxnSpPr>
          <p:cNvPr id="4" name="直接箭头连接符 3"/>
          <p:cNvCxnSpPr/>
          <p:nvPr/>
        </p:nvCxnSpPr>
        <p:spPr>
          <a:xfrm>
            <a:off x="1116494" y="2393851"/>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422798" y="3669675"/>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2416272" y="4317747"/>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1" name="Rectangle 21">
            <a:hlinkClick r:id="rId7" action="ppaction://hlinksldjump"/>
          </p:cNvPr>
          <p:cNvSpPr>
            <a:spLocks noChangeArrowheads="1"/>
          </p:cNvSpPr>
          <p:nvPr/>
        </p:nvSpPr>
        <p:spPr bwMode="auto">
          <a:xfrm>
            <a:off x="106548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111570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9" action="ppaction://hlinksldjump"/>
          </p:cNvPr>
          <p:cNvSpPr>
            <a:spLocks noChangeArrowheads="1"/>
          </p:cNvSpPr>
          <p:nvPr/>
        </p:nvSpPr>
        <p:spPr bwMode="auto">
          <a:xfrm>
            <a:off x="116350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40895203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62558" y="765498"/>
            <a:ext cx="11733225"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得出</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中价态高于</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必介于</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价的氯元素之间，－</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价为氯元素的最低价；</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将该结论引用到</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介于</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之间，故有</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价态高于</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价态高于</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分析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元素化合价降低，则</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中的氯元素转变为</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中的氯元素，化合价必升高，则得出</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价态高于</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最后分析</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介于</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之间，则</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价态高于</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价态高于</a:t>
            </a:r>
            <a:r>
              <a:rPr lang="en-US" altLang="zh-CN" sz="2800" kern="100" dirty="0">
                <a:latin typeface="Times New Roman"/>
                <a:ea typeface="华文细黑"/>
                <a:cs typeface="Courier New"/>
              </a:rPr>
              <a:t>Q</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3" name="Rectangle 21">
            <a:hlinkClick r:id="rId2" action="ppaction://hlinksldjump"/>
          </p:cNvPr>
          <p:cNvSpPr>
            <a:spLocks noChangeArrowheads="1"/>
          </p:cNvSpPr>
          <p:nvPr/>
        </p:nvSpPr>
        <p:spPr bwMode="auto">
          <a:xfrm>
            <a:off x="106548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11570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6350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17349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750"/>
                                        <p:tgtEl>
                                          <p:spTgt spid="1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750"/>
                                        <p:tgtEl>
                                          <p:spTgt spid="10">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blinds(horizontal)">
                                      <p:cBhvr>
                                        <p:cTn id="23"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81804" y="658956"/>
            <a:ext cx="11502034"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3.</a:t>
            </a:r>
            <a:r>
              <a:rPr lang="zh-CN" altLang="zh-CN" sz="2800" kern="100" dirty="0">
                <a:latin typeface="Times New Roman"/>
                <a:ea typeface="华文细黑"/>
                <a:cs typeface="Times New Roman"/>
              </a:rPr>
              <a:t>氯气跟氢氧化钾溶液在一定条件下发生如下反应：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KOH</a:t>
            </a:r>
            <a:r>
              <a:rPr lang="en-US" altLang="zh-CN" sz="2800" kern="100" dirty="0" smtClean="0">
                <a:latin typeface="宋体"/>
                <a:ea typeface="华文细黑"/>
                <a:cs typeface="Times New Roman"/>
              </a:rPr>
              <a:t>      </a:t>
            </a:r>
            <a:r>
              <a:rPr lang="en-US" altLang="zh-CN" sz="2800" kern="100" dirty="0" smtClean="0">
                <a:latin typeface="Times New Roman"/>
                <a:ea typeface="华文细黑"/>
                <a:cs typeface="Courier New"/>
              </a:rPr>
              <a:t>KX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KY(</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KX</a:t>
            </a:r>
            <a:r>
              <a:rPr lang="zh-CN" altLang="zh-CN" sz="2800" kern="100" dirty="0">
                <a:latin typeface="Times New Roman"/>
                <a:ea typeface="华文细黑"/>
                <a:cs typeface="Times New Roman"/>
              </a:rPr>
              <a:t>在一定条件下能自身反应：</a:t>
            </a:r>
            <a:r>
              <a:rPr lang="en-US" altLang="zh-CN" sz="2800" kern="100" dirty="0" smtClean="0">
                <a:latin typeface="Times New Roman"/>
                <a:ea typeface="华文细黑"/>
                <a:cs typeface="Courier New"/>
              </a:rPr>
              <a:t>KX</a:t>
            </a:r>
            <a:r>
              <a:rPr lang="en-US" altLang="zh-CN" sz="2800" kern="100" dirty="0" smtClean="0">
                <a:latin typeface="宋体"/>
                <a:ea typeface="华文细黑"/>
                <a:cs typeface="Times New Roman"/>
              </a:rPr>
              <a:t>     </a:t>
            </a:r>
            <a:r>
              <a:rPr lang="en-US" altLang="zh-CN" sz="2800" kern="100" dirty="0" smtClean="0">
                <a:latin typeface="Times New Roman"/>
                <a:ea typeface="华文细黑"/>
                <a:cs typeface="Courier New"/>
              </a:rPr>
              <a:t>KY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KZ(</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KY</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KZ</a:t>
            </a:r>
            <a:r>
              <a:rPr lang="zh-CN" altLang="zh-CN" sz="2800" kern="100" dirty="0">
                <a:latin typeface="Times New Roman"/>
                <a:ea typeface="华文细黑"/>
                <a:cs typeface="Times New Roman"/>
              </a:rPr>
              <a:t>关系比为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，以上</a:t>
            </a:r>
            <a:r>
              <a:rPr lang="en-US" altLang="zh-CN" sz="2800" kern="100" dirty="0">
                <a:latin typeface="Times New Roman"/>
                <a:ea typeface="华文细黑"/>
                <a:cs typeface="Courier New"/>
              </a:rPr>
              <a:t>KX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KZ</a:t>
            </a:r>
            <a:r>
              <a:rPr lang="zh-CN" altLang="zh-CN" sz="2800" kern="100" dirty="0">
                <a:latin typeface="Times New Roman"/>
                <a:ea typeface="华文细黑"/>
                <a:cs typeface="Times New Roman"/>
              </a:rPr>
              <a:t>均是一元酸的钾盐，由以上条件推知在</a:t>
            </a:r>
            <a:r>
              <a:rPr lang="en-US" altLang="zh-CN" sz="2800" kern="100" dirty="0">
                <a:latin typeface="Times New Roman"/>
                <a:ea typeface="华文细黑"/>
                <a:cs typeface="Courier New"/>
              </a:rPr>
              <a:t>KX</a:t>
            </a:r>
            <a:r>
              <a:rPr lang="zh-CN" altLang="zh-CN" sz="2800" kern="100" dirty="0">
                <a:latin typeface="Times New Roman"/>
                <a:ea typeface="华文细黑"/>
                <a:cs typeface="Times New Roman"/>
              </a:rPr>
              <a:t>中氯的化合价是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7</a:t>
            </a:r>
            <a:endParaRPr lang="en-US" altLang="zh-CN" sz="1050" kern="100" dirty="0" smtClean="0">
              <a:latin typeface="宋体"/>
              <a:cs typeface="Courier New"/>
            </a:endParaRPr>
          </a:p>
        </p:txBody>
      </p:sp>
      <p:cxnSp>
        <p:nvCxnSpPr>
          <p:cNvPr id="3" name="直接箭头连接符 2"/>
          <p:cNvCxnSpPr/>
          <p:nvPr/>
        </p:nvCxnSpPr>
        <p:spPr>
          <a:xfrm>
            <a:off x="8347774" y="1834823"/>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0271670" y="1132349"/>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7" name="圆角矩形 6">
            <a:hlinkClick r:id="rId3"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4" action="ppaction://hlinksldjump"/>
          </p:cNvPr>
          <p:cNvSpPr>
            <a:spLocks noChangeArrowheads="1"/>
          </p:cNvSpPr>
          <p:nvPr/>
        </p:nvSpPr>
        <p:spPr bwMode="auto">
          <a:xfrm>
            <a:off x="106548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5" action="ppaction://hlinksldjump"/>
          </p:cNvPr>
          <p:cNvSpPr>
            <a:spLocks noChangeArrowheads="1"/>
          </p:cNvSpPr>
          <p:nvPr/>
        </p:nvSpPr>
        <p:spPr bwMode="auto">
          <a:xfrm>
            <a:off x="111570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6" action="ppaction://hlinksldjump"/>
          </p:cNvPr>
          <p:cNvSpPr>
            <a:spLocks noChangeArrowheads="1"/>
          </p:cNvSpPr>
          <p:nvPr/>
        </p:nvSpPr>
        <p:spPr bwMode="auto">
          <a:xfrm>
            <a:off x="116350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868455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262558" y="621482"/>
            <a:ext cx="11502034" cy="5293733"/>
          </a:xfrm>
          <a:prstGeom prst="rect">
            <a:avLst/>
          </a:prstGeom>
        </p:spPr>
        <p:txBody>
          <a:bodyPr wrap="square" lIns="121898" tIns="60948" rIns="121898" bIns="60948">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KOH</a:t>
            </a:r>
            <a:r>
              <a:rPr lang="en-US" altLang="zh-CN" sz="2800" kern="100" dirty="0" smtClean="0">
                <a:solidFill>
                  <a:prstClr val="black"/>
                </a:solidFill>
                <a:latin typeface="宋体"/>
                <a:ea typeface="华文细黑"/>
                <a:cs typeface="Times New Roman"/>
              </a:rPr>
              <a:t>     </a:t>
            </a:r>
            <a:r>
              <a:rPr lang="en-US" altLang="zh-CN" sz="2800" kern="100" dirty="0" smtClean="0">
                <a:solidFill>
                  <a:prstClr val="black"/>
                </a:solidFill>
                <a:latin typeface="Times New Roman"/>
                <a:ea typeface="华文细黑"/>
                <a:cs typeface="Courier New"/>
              </a:rPr>
              <a:t>KX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KY</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的歧化反应，</a:t>
            </a:r>
            <a:r>
              <a:rPr lang="en-US" altLang="zh-CN" sz="2800" kern="100" dirty="0">
                <a:solidFill>
                  <a:prstClr val="black"/>
                </a:solidFill>
                <a:latin typeface="Times New Roman"/>
                <a:ea typeface="华文细黑"/>
                <a:cs typeface="Courier New"/>
              </a:rPr>
              <a:t>KX</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KY</a:t>
            </a:r>
            <a:r>
              <a:rPr lang="zh-CN" altLang="zh-CN" sz="2800" kern="100" dirty="0">
                <a:solidFill>
                  <a:prstClr val="black"/>
                </a:solidFill>
                <a:latin typeface="Times New Roman"/>
                <a:ea typeface="华文细黑"/>
                <a:cs typeface="Times New Roman"/>
              </a:rPr>
              <a:t>中的氯元素分别显正价和－</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价</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zh-CN" altLang="zh-CN" sz="2800" kern="100" dirty="0" smtClean="0">
                <a:solidFill>
                  <a:prstClr val="black"/>
                </a:solidFill>
                <a:latin typeface="Times New Roman"/>
                <a:ea typeface="华文细黑"/>
                <a:cs typeface="Times New Roman"/>
              </a:rPr>
              <a:t>由于</a:t>
            </a:r>
            <a:r>
              <a:rPr lang="en-US" altLang="zh-CN" sz="2800" kern="100" dirty="0">
                <a:solidFill>
                  <a:prstClr val="black"/>
                </a:solidFill>
                <a:latin typeface="Times New Roman"/>
                <a:ea typeface="华文细黑"/>
                <a:cs typeface="Courier New"/>
              </a:rPr>
              <a:t>KX</a:t>
            </a:r>
            <a:r>
              <a:rPr lang="zh-CN" altLang="zh-CN" sz="2800" kern="100" dirty="0">
                <a:solidFill>
                  <a:prstClr val="black"/>
                </a:solidFill>
                <a:latin typeface="Times New Roman"/>
                <a:ea typeface="华文细黑"/>
                <a:cs typeface="Times New Roman"/>
              </a:rPr>
              <a:t>也发生歧化反应：</a:t>
            </a:r>
            <a:r>
              <a:rPr lang="en-US" altLang="zh-CN" sz="2800" kern="100" dirty="0" smtClean="0">
                <a:solidFill>
                  <a:prstClr val="black"/>
                </a:solidFill>
                <a:latin typeface="Times New Roman"/>
                <a:ea typeface="华文细黑"/>
                <a:cs typeface="Courier New"/>
              </a:rPr>
              <a:t>KX</a:t>
            </a:r>
            <a:r>
              <a:rPr lang="en-US" altLang="zh-CN" sz="2800" kern="100" dirty="0" smtClean="0">
                <a:solidFill>
                  <a:prstClr val="black"/>
                </a:solidFill>
                <a:latin typeface="宋体"/>
                <a:ea typeface="华文细黑"/>
                <a:cs typeface="Times New Roman"/>
              </a:rPr>
              <a:t>     </a:t>
            </a:r>
            <a:r>
              <a:rPr lang="en-US" altLang="zh-CN" sz="2800" kern="100" dirty="0" smtClean="0">
                <a:solidFill>
                  <a:prstClr val="black"/>
                </a:solidFill>
                <a:latin typeface="Times New Roman"/>
                <a:ea typeface="华文细黑"/>
                <a:cs typeface="Courier New"/>
              </a:rPr>
              <a:t>KY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KZ</a:t>
            </a:r>
            <a:r>
              <a:rPr lang="zh-CN" altLang="zh-CN" sz="2800" kern="100" dirty="0">
                <a:solidFill>
                  <a:prstClr val="black"/>
                </a:solidFill>
                <a:latin typeface="Times New Roman"/>
                <a:ea typeface="华文细黑"/>
                <a:cs typeface="Times New Roman"/>
              </a:rPr>
              <a:t>，可断定</a:t>
            </a:r>
            <a:r>
              <a:rPr lang="en-US" altLang="zh-CN" sz="2800" kern="100" dirty="0">
                <a:solidFill>
                  <a:prstClr val="black"/>
                </a:solidFill>
                <a:latin typeface="Times New Roman"/>
                <a:ea typeface="华文细黑"/>
                <a:cs typeface="Courier New"/>
              </a:rPr>
              <a:t>KY</a:t>
            </a:r>
            <a:r>
              <a:rPr lang="zh-CN" altLang="zh-CN" sz="2800" kern="100" dirty="0">
                <a:solidFill>
                  <a:prstClr val="black"/>
                </a:solidFill>
                <a:latin typeface="Times New Roman"/>
                <a:ea typeface="华文细黑"/>
                <a:cs typeface="Times New Roman"/>
              </a:rPr>
              <a:t>为</a:t>
            </a:r>
            <a:r>
              <a:rPr lang="en-US" altLang="zh-CN" sz="2800" kern="100" dirty="0" err="1">
                <a:solidFill>
                  <a:prstClr val="black"/>
                </a:solidFill>
                <a:latin typeface="Times New Roman"/>
                <a:ea typeface="华文细黑"/>
                <a:cs typeface="Courier New"/>
              </a:rPr>
              <a:t>KCl</a:t>
            </a:r>
            <a:r>
              <a:rPr lang="zh-CN" altLang="zh-CN" sz="2800" kern="100" dirty="0">
                <a:solidFill>
                  <a:prstClr val="black"/>
                </a:solidFill>
                <a:latin typeface="Times New Roman"/>
                <a:ea typeface="华文细黑"/>
                <a:cs typeface="Times New Roman"/>
              </a:rPr>
              <a:t>，化合价高低是</a:t>
            </a:r>
            <a:r>
              <a:rPr lang="en-US" altLang="zh-CN" sz="2800" kern="100" dirty="0">
                <a:solidFill>
                  <a:prstClr val="black"/>
                </a:solidFill>
                <a:latin typeface="Times New Roman"/>
                <a:ea typeface="华文细黑"/>
                <a:cs typeface="Courier New"/>
              </a:rPr>
              <a:t>Z</a:t>
            </a:r>
            <a:r>
              <a:rPr lang="zh-CN" altLang="zh-CN" sz="2800" kern="100" dirty="0">
                <a:solidFill>
                  <a:prstClr val="black"/>
                </a:solidFill>
                <a:latin typeface="Times New Roman"/>
                <a:ea typeface="华文细黑"/>
                <a:cs typeface="Times New Roman"/>
              </a:rPr>
              <a:t>中</a:t>
            </a:r>
            <a:r>
              <a:rPr lang="en-US" altLang="zh-CN" sz="2800" kern="100" dirty="0" err="1">
                <a:solidFill>
                  <a:prstClr val="black"/>
                </a:solidFill>
                <a:latin typeface="Times New Roman"/>
                <a:ea typeface="华文细黑"/>
                <a:cs typeface="Courier New"/>
              </a:rPr>
              <a:t>Cl</a:t>
            </a:r>
            <a:r>
              <a:rPr lang="en-US" altLang="zh-CN" sz="2800" kern="100" dirty="0">
                <a:solidFill>
                  <a:prstClr val="black"/>
                </a:solidFill>
                <a:latin typeface="Times New Roman"/>
                <a:ea typeface="华文细黑"/>
                <a:cs typeface="Courier New"/>
              </a:rPr>
              <a:t>&gt;X</a:t>
            </a:r>
            <a:r>
              <a:rPr lang="zh-CN" altLang="zh-CN" sz="2800" kern="100" dirty="0">
                <a:solidFill>
                  <a:prstClr val="black"/>
                </a:solidFill>
                <a:latin typeface="Times New Roman"/>
                <a:ea typeface="华文细黑"/>
                <a:cs typeface="Times New Roman"/>
              </a:rPr>
              <a:t>中</a:t>
            </a:r>
            <a:r>
              <a:rPr lang="en-US" altLang="zh-CN" sz="2800" kern="100" dirty="0" err="1">
                <a:solidFill>
                  <a:prstClr val="black"/>
                </a:solidFill>
                <a:latin typeface="Times New Roman"/>
                <a:ea typeface="华文细黑"/>
                <a:cs typeface="Courier New"/>
              </a:rPr>
              <a:t>Cl</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均为正价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zh-CN" altLang="zh-CN" sz="2800" kern="100" dirty="0" smtClean="0">
                <a:solidFill>
                  <a:prstClr val="black"/>
                </a:solidFill>
                <a:latin typeface="Times New Roman"/>
                <a:ea typeface="华文细黑"/>
                <a:cs typeface="Times New Roman"/>
              </a:rPr>
              <a:t>假设</a:t>
            </a:r>
            <a:r>
              <a:rPr lang="en-US" altLang="zh-CN" sz="2800" kern="100" dirty="0">
                <a:solidFill>
                  <a:prstClr val="black"/>
                </a:solidFill>
                <a:latin typeface="Times New Roman"/>
                <a:ea typeface="华文细黑"/>
                <a:cs typeface="Courier New"/>
              </a:rPr>
              <a:t>KX</a:t>
            </a:r>
            <a:r>
              <a:rPr lang="zh-CN" altLang="zh-CN" sz="2800" kern="100" dirty="0">
                <a:solidFill>
                  <a:prstClr val="black"/>
                </a:solidFill>
                <a:latin typeface="Times New Roman"/>
                <a:ea typeface="华文细黑"/>
                <a:cs typeface="Times New Roman"/>
              </a:rPr>
              <a:t>中</a:t>
            </a:r>
            <a:r>
              <a:rPr lang="en-US" altLang="zh-CN" sz="2800" kern="100" dirty="0" err="1">
                <a:solidFill>
                  <a:prstClr val="black"/>
                </a:solidFill>
                <a:latin typeface="Times New Roman"/>
                <a:ea typeface="华文细黑"/>
                <a:cs typeface="Courier New"/>
              </a:rPr>
              <a:t>Cl</a:t>
            </a:r>
            <a:r>
              <a:rPr lang="zh-CN" altLang="zh-CN" sz="2800" kern="100" dirty="0">
                <a:solidFill>
                  <a:prstClr val="black"/>
                </a:solidFill>
                <a:latin typeface="Times New Roman"/>
                <a:ea typeface="华文细黑"/>
                <a:cs typeface="Times New Roman"/>
              </a:rPr>
              <a:t>为＋</a:t>
            </a:r>
            <a:r>
              <a:rPr lang="en-US" altLang="zh-CN" sz="2800" i="1"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价，</a:t>
            </a:r>
            <a:r>
              <a:rPr lang="en-US" altLang="zh-CN" sz="2800" kern="100" dirty="0">
                <a:solidFill>
                  <a:prstClr val="black"/>
                </a:solidFill>
                <a:latin typeface="Times New Roman"/>
                <a:ea typeface="华文细黑"/>
                <a:cs typeface="Courier New"/>
              </a:rPr>
              <a:t>KZ</a:t>
            </a:r>
            <a:r>
              <a:rPr lang="zh-CN" altLang="zh-CN" sz="2800" kern="100" dirty="0">
                <a:solidFill>
                  <a:prstClr val="black"/>
                </a:solidFill>
                <a:latin typeface="Times New Roman"/>
                <a:ea typeface="华文细黑"/>
                <a:cs typeface="Times New Roman"/>
              </a:rPr>
              <a:t>中</a:t>
            </a:r>
            <a:r>
              <a:rPr lang="en-US" altLang="zh-CN" sz="2800" kern="100" dirty="0" err="1">
                <a:solidFill>
                  <a:prstClr val="black"/>
                </a:solidFill>
                <a:latin typeface="Times New Roman"/>
                <a:ea typeface="华文细黑"/>
                <a:cs typeface="Courier New"/>
              </a:rPr>
              <a:t>Cl</a:t>
            </a:r>
            <a:r>
              <a:rPr lang="zh-CN" altLang="zh-CN" sz="2800" kern="100" dirty="0">
                <a:solidFill>
                  <a:prstClr val="black"/>
                </a:solidFill>
                <a:latin typeface="Times New Roman"/>
                <a:ea typeface="华文细黑"/>
                <a:cs typeface="Times New Roman"/>
              </a:rPr>
              <a:t>的化合价为＋</a:t>
            </a:r>
            <a:r>
              <a:rPr lang="en-US" altLang="zh-CN" sz="2800" i="1"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价，依据化合价守恒原理及</a:t>
            </a:r>
            <a:r>
              <a:rPr lang="en-US" altLang="zh-CN" sz="2800" kern="100" dirty="0" smtClean="0">
                <a:solidFill>
                  <a:prstClr val="black"/>
                </a:solidFill>
                <a:latin typeface="Times New Roman"/>
                <a:ea typeface="华文细黑"/>
                <a:cs typeface="Courier New"/>
              </a:rPr>
              <a:t>KX</a:t>
            </a:r>
            <a:r>
              <a:rPr lang="en-US" altLang="zh-CN" sz="2800" kern="100" dirty="0" smtClean="0">
                <a:solidFill>
                  <a:prstClr val="black"/>
                </a:solidFill>
                <a:latin typeface="宋体"/>
                <a:ea typeface="华文细黑"/>
                <a:cs typeface="Times New Roman"/>
              </a:rPr>
              <a:t>    </a:t>
            </a:r>
            <a:r>
              <a:rPr lang="en-US" altLang="zh-CN" sz="2800" kern="100" dirty="0" smtClean="0">
                <a:solidFill>
                  <a:prstClr val="black"/>
                </a:solidFill>
                <a:latin typeface="Times New Roman"/>
                <a:ea typeface="华文细黑"/>
                <a:cs typeface="Courier New"/>
              </a:rPr>
              <a:t>KY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3KZ</a:t>
            </a:r>
            <a:r>
              <a:rPr lang="zh-CN" altLang="zh-CN" sz="2800" kern="100" dirty="0">
                <a:solidFill>
                  <a:prstClr val="black"/>
                </a:solidFill>
                <a:latin typeface="Times New Roman"/>
                <a:ea typeface="华文细黑"/>
                <a:cs typeface="Times New Roman"/>
              </a:rPr>
              <a:t>，有</a:t>
            </a:r>
            <a:r>
              <a:rPr lang="en-US" altLang="zh-CN" sz="2800" i="1"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a</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，把</a:t>
            </a:r>
            <a:r>
              <a:rPr lang="en-US" altLang="zh-CN" sz="2800" i="1"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代入上式讨论，可知</a:t>
            </a:r>
            <a:r>
              <a:rPr lang="en-US" altLang="zh-CN" sz="2800" i="1"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时，</a:t>
            </a:r>
            <a:r>
              <a:rPr lang="en-US" altLang="zh-CN" sz="2800" i="1"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符合题意。则</a:t>
            </a:r>
            <a:r>
              <a:rPr lang="en-US" altLang="zh-CN" sz="2800" kern="100" dirty="0">
                <a:solidFill>
                  <a:prstClr val="black"/>
                </a:solidFill>
                <a:latin typeface="Times New Roman"/>
                <a:ea typeface="华文细黑"/>
                <a:cs typeface="Courier New"/>
              </a:rPr>
              <a:t>KX</a:t>
            </a:r>
            <a:r>
              <a:rPr lang="zh-CN" altLang="zh-CN" sz="2800" kern="100" dirty="0">
                <a:solidFill>
                  <a:prstClr val="black"/>
                </a:solidFill>
                <a:latin typeface="Times New Roman"/>
                <a:ea typeface="华文细黑"/>
                <a:cs typeface="Times New Roman"/>
              </a:rPr>
              <a:t>中</a:t>
            </a:r>
            <a:r>
              <a:rPr lang="en-US" altLang="zh-CN" sz="2800" kern="100" dirty="0" err="1">
                <a:solidFill>
                  <a:prstClr val="black"/>
                </a:solidFill>
                <a:latin typeface="Times New Roman"/>
                <a:ea typeface="华文细黑"/>
                <a:cs typeface="Courier New"/>
              </a:rPr>
              <a:t>Cl</a:t>
            </a:r>
            <a:r>
              <a:rPr lang="zh-CN" altLang="zh-CN" sz="2800" kern="100" dirty="0">
                <a:solidFill>
                  <a:prstClr val="black"/>
                </a:solidFill>
                <a:latin typeface="Times New Roman"/>
                <a:ea typeface="华文细黑"/>
                <a:cs typeface="Times New Roman"/>
              </a:rPr>
              <a:t>的化合价为＋</a:t>
            </a: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cxnSp>
        <p:nvCxnSpPr>
          <p:cNvPr id="4" name="直接箭头连接符 3"/>
          <p:cNvCxnSpPr/>
          <p:nvPr/>
        </p:nvCxnSpPr>
        <p:spPr>
          <a:xfrm>
            <a:off x="4274686" y="1053530"/>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5108302" y="2319194"/>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1291878" y="4221882"/>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1" name="Rectangle 21">
            <a:hlinkClick r:id="rId3" action="ppaction://hlinksldjump"/>
          </p:cNvPr>
          <p:cNvSpPr>
            <a:spLocks noChangeArrowheads="1"/>
          </p:cNvSpPr>
          <p:nvPr/>
        </p:nvSpPr>
        <p:spPr bwMode="auto">
          <a:xfrm>
            <a:off x="106548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4" action="ppaction://hlinksldjump"/>
          </p:cNvPr>
          <p:cNvSpPr>
            <a:spLocks noChangeArrowheads="1"/>
          </p:cNvSpPr>
          <p:nvPr/>
        </p:nvSpPr>
        <p:spPr bwMode="auto">
          <a:xfrm>
            <a:off x="111570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5" action="ppaction://hlinksldjump"/>
          </p:cNvPr>
          <p:cNvSpPr>
            <a:spLocks noChangeArrowheads="1"/>
          </p:cNvSpPr>
          <p:nvPr/>
        </p:nvSpPr>
        <p:spPr bwMode="auto">
          <a:xfrm>
            <a:off x="116350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849135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blinds(horizontal)">
                                      <p:cBhvr>
                                        <p:cTn id="18" dur="750"/>
                                        <p:tgtEl>
                                          <p:spTgt spid="10">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750"/>
                                        <p:tgtEl>
                                          <p:spTgt spid="6"/>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75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296787" y="823373"/>
            <a:ext cx="114757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正误判断，正确的划</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，错误的划</a:t>
            </a:r>
            <a:r>
              <a:rPr lang="en-US" altLang="zh-CN" sz="2800" kern="100" dirty="0" smtClean="0">
                <a:latin typeface="宋体"/>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向</a:t>
            </a:r>
            <a:r>
              <a:rPr lang="en-US" altLang="zh-CN" sz="2800" kern="100" dirty="0" err="1" smtClean="0">
                <a:latin typeface="Times New Roman"/>
                <a:ea typeface="华文细黑"/>
                <a:cs typeface="Courier New"/>
              </a:rPr>
              <a:t>NaBr</a:t>
            </a:r>
            <a:r>
              <a:rPr lang="zh-CN" altLang="zh-CN" sz="2800" kern="100" dirty="0" smtClean="0">
                <a:latin typeface="Times New Roman"/>
                <a:ea typeface="华文细黑"/>
                <a:cs typeface="Times New Roman"/>
              </a:rPr>
              <a:t>溶液中滴入少量氯水和苯，振荡、静置，溶液上层呈橙红色，所以</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还原性强于</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r">
              <a:lnSpc>
                <a:spcPct val="150000"/>
              </a:lnSpc>
              <a:spcAft>
                <a:spcPts val="0"/>
              </a:spcAft>
            </a:pPr>
            <a:r>
              <a:rPr lang="en-US" altLang="zh-CN" sz="2800" kern="100" dirty="0" smtClean="0">
                <a:latin typeface="Times New Roman"/>
                <a:ea typeface="华文细黑"/>
                <a:cs typeface="Courier New"/>
              </a:rPr>
              <a:t>(2015·</a:t>
            </a:r>
            <a:r>
              <a:rPr lang="zh-CN" altLang="zh-CN" sz="2800" kern="100" dirty="0" smtClean="0">
                <a:latin typeface="Times New Roman"/>
                <a:ea typeface="华文细黑"/>
                <a:cs typeface="Times New Roman"/>
              </a:rPr>
              <a:t>山东理综，</a:t>
            </a:r>
            <a:r>
              <a:rPr lang="en-US" altLang="zh-CN" sz="2800" kern="100" dirty="0" smtClean="0">
                <a:latin typeface="Times New Roman"/>
                <a:ea typeface="华文细黑"/>
                <a:cs typeface="Courier New"/>
              </a:rPr>
              <a:t>11C)</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向含</a:t>
            </a:r>
            <a:r>
              <a:rPr lang="en-US" altLang="zh-CN" sz="2800" kern="100" dirty="0" smtClean="0">
                <a:latin typeface="Times New Roman"/>
                <a:ea typeface="华文细黑"/>
                <a:cs typeface="Courier New"/>
              </a:rPr>
              <a:t>I</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的无色溶液中滴加少量新制氯水，再滴加淀粉溶液，加入淀粉后溶液变成蓝色，则氧化性：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r">
              <a:lnSpc>
                <a:spcPct val="150000"/>
              </a:lnSpc>
              <a:spcAft>
                <a:spcPts val="0"/>
              </a:spcAft>
            </a:pPr>
            <a:r>
              <a:rPr lang="en-US" altLang="zh-CN" sz="2800" kern="100" dirty="0" smtClean="0">
                <a:latin typeface="Times New Roman"/>
                <a:ea typeface="华文细黑"/>
                <a:cs typeface="Courier New"/>
              </a:rPr>
              <a:t>(2015·</a:t>
            </a:r>
            <a:r>
              <a:rPr lang="zh-CN" altLang="zh-CN" sz="2800" kern="100" dirty="0" smtClean="0">
                <a:latin typeface="Times New Roman"/>
                <a:ea typeface="华文细黑"/>
                <a:cs typeface="Times New Roman"/>
              </a:rPr>
              <a:t>广东理综，</a:t>
            </a:r>
            <a:r>
              <a:rPr lang="en-US" altLang="zh-CN" sz="2800" kern="100" dirty="0" smtClean="0">
                <a:latin typeface="Times New Roman"/>
                <a:ea typeface="华文细黑"/>
                <a:cs typeface="Courier New"/>
              </a:rPr>
              <a:t>22C)</a:t>
            </a:r>
            <a:endParaRPr lang="zh-CN" altLang="zh-CN" sz="2800" kern="100" dirty="0">
              <a:effectLst/>
              <a:latin typeface="宋体"/>
              <a:cs typeface="Courier New"/>
            </a:endParaRPr>
          </a:p>
        </p:txBody>
      </p:sp>
      <p:sp>
        <p:nvSpPr>
          <p:cNvPr id="2" name="矩形 1"/>
          <p:cNvSpPr/>
          <p:nvPr/>
        </p:nvSpPr>
        <p:spPr>
          <a:xfrm>
            <a:off x="4189688" y="2234209"/>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6054020" y="4168265"/>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5"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705251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2" grpId="0"/>
      <p:bldP spid="2" grpId="1"/>
      <p:bldP spid="7" grpId="0"/>
      <p:bldP spid="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025" y="667782"/>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溶液中先滴入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溶液，再滴加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后溶液变成血红色，则</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既有氧化性又有还原性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22D)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在氧化还原反应中，还原剂失去电子的总数等于氧化剂得到电子的</a:t>
            </a:r>
            <a:r>
              <a:rPr lang="zh-CN" altLang="zh-CN" sz="2800" kern="100" dirty="0" smtClean="0">
                <a:latin typeface="Times New Roman"/>
                <a:ea typeface="华文细黑"/>
                <a:cs typeface="Times New Roman"/>
              </a:rPr>
              <a:t>总数</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3C)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燃烧生成</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，在该反应条件下，</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的还原性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smtClean="0">
                <a:latin typeface="Times New Roman"/>
                <a:ea typeface="华文细黑"/>
                <a:cs typeface="Courier New"/>
              </a:rPr>
              <a:t>4C)</a:t>
            </a:r>
            <a:endParaRPr lang="zh-CN" altLang="zh-CN" sz="1050" kern="100" dirty="0">
              <a:effectLst/>
              <a:latin typeface="宋体"/>
              <a:cs typeface="Courier New"/>
            </a:endParaRPr>
          </a:p>
        </p:txBody>
      </p:sp>
      <p:sp>
        <p:nvSpPr>
          <p:cNvPr id="5" name="矩形 4"/>
          <p:cNvSpPr/>
          <p:nvPr/>
        </p:nvSpPr>
        <p:spPr>
          <a:xfrm>
            <a:off x="7173911" y="1475840"/>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6" name="矩形 5"/>
          <p:cNvSpPr/>
          <p:nvPr/>
        </p:nvSpPr>
        <p:spPr>
          <a:xfrm>
            <a:off x="10943770" y="3377372"/>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7" name="矩形 6"/>
          <p:cNvSpPr/>
          <p:nvPr/>
        </p:nvSpPr>
        <p:spPr>
          <a:xfrm>
            <a:off x="1835159" y="5291108"/>
            <a:ext cx="543739"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a:t>
            </a:r>
            <a:endParaRPr lang="zh-CN" altLang="en-US" sz="2800" kern="100" dirty="0">
              <a:solidFill>
                <a:schemeClr val="accent6">
                  <a:lumMod val="75000"/>
                </a:schemeClr>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圆角矩形 2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5" grpId="0"/>
      <p:bldP spid="5" grpId="1"/>
      <p:bldP spid="6" grpId="0"/>
      <p:bldP spid="6"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李笑影\e\人教版化学\新2.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215" y="382320"/>
            <a:ext cx="8211665" cy="316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25987" y="3622680"/>
            <a:ext cx="11457851"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概括为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升失氧、降得还，剂性一致、其他相反</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实例：在</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3CO         2Fe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a:t>
            </a:r>
            <a:r>
              <a:rPr lang="zh-CN" altLang="zh-CN" sz="2800" kern="100" dirty="0" smtClean="0">
                <a:latin typeface="Times New Roman"/>
                <a:ea typeface="华文细黑"/>
                <a:cs typeface="Times New Roman"/>
              </a:rPr>
              <a:t>中</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是</a:t>
            </a:r>
            <a:r>
              <a:rPr lang="zh-CN" altLang="zh-CN" sz="2800" kern="100" dirty="0">
                <a:latin typeface="Times New Roman"/>
                <a:ea typeface="华文细黑"/>
                <a:cs typeface="Times New Roman"/>
              </a:rPr>
              <a:t>氧化剂</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是</a:t>
            </a:r>
            <a:r>
              <a:rPr lang="zh-CN" altLang="zh-CN" sz="2800" kern="100" dirty="0">
                <a:latin typeface="Times New Roman"/>
                <a:ea typeface="华文细黑"/>
                <a:cs typeface="Times New Roman"/>
              </a:rPr>
              <a:t>还原剂</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元素</a:t>
            </a:r>
            <a:r>
              <a:rPr lang="zh-CN" altLang="zh-CN" sz="2800" kern="100" dirty="0">
                <a:latin typeface="Times New Roman"/>
                <a:ea typeface="华文细黑"/>
                <a:cs typeface="Times New Roman"/>
              </a:rPr>
              <a:t>被氧化</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元素</a:t>
            </a:r>
            <a:r>
              <a:rPr lang="zh-CN" altLang="zh-CN" sz="2800" kern="100" dirty="0">
                <a:latin typeface="Times New Roman"/>
                <a:ea typeface="华文细黑"/>
                <a:cs typeface="Times New Roman"/>
              </a:rPr>
              <a:t>被还原；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具有氧化性，</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具有还原性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是</a:t>
            </a:r>
            <a:r>
              <a:rPr lang="zh-CN" altLang="zh-CN" sz="2800" kern="100" dirty="0">
                <a:latin typeface="Times New Roman"/>
                <a:ea typeface="华文细黑"/>
                <a:cs typeface="Times New Roman"/>
              </a:rPr>
              <a:t>氧化产物</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是</a:t>
            </a:r>
            <a:r>
              <a:rPr lang="zh-CN" altLang="zh-CN" sz="2800" kern="100" dirty="0">
                <a:latin typeface="Times New Roman"/>
                <a:ea typeface="华文细黑"/>
                <a:cs typeface="Times New Roman"/>
              </a:rPr>
              <a:t>还原产物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62692812"/>
              </p:ext>
            </p:extLst>
          </p:nvPr>
        </p:nvGraphicFramePr>
        <p:xfrm>
          <a:off x="3800222" y="4270752"/>
          <a:ext cx="1101725" cy="1066800"/>
        </p:xfrm>
        <a:graphic>
          <a:graphicData uri="http://schemas.openxmlformats.org/presentationml/2006/ole">
            <mc:AlternateContent xmlns:mc="http://schemas.openxmlformats.org/markup-compatibility/2006">
              <mc:Choice xmlns:v="urn:schemas-microsoft-com:vml" Requires="v">
                <p:oleObj spid="_x0000_s43175" name="文档" r:id="rId5" imgW="1101322" imgH="1066358" progId="Word.Document.12">
                  <p:embed/>
                </p:oleObj>
              </mc:Choice>
              <mc:Fallback>
                <p:oleObj name="文档" r:id="rId5" imgW="1101322" imgH="1066358" progId="Word.Document.12">
                  <p:embed/>
                  <p:pic>
                    <p:nvPicPr>
                      <p:cNvPr id="0" name=""/>
                      <p:cNvPicPr/>
                      <p:nvPr/>
                    </p:nvPicPr>
                    <p:blipFill>
                      <a:blip r:embed="rId6"/>
                      <a:stretch>
                        <a:fillRect/>
                      </a:stretch>
                    </p:blipFill>
                    <p:spPr>
                      <a:xfrm>
                        <a:off x="3800222" y="4270752"/>
                        <a:ext cx="1101725" cy="1066800"/>
                      </a:xfrm>
                      <a:prstGeom prst="rect">
                        <a:avLst/>
                      </a:prstGeom>
                    </p:spPr>
                  </p:pic>
                </p:oleObj>
              </mc:Fallback>
            </mc:AlternateContent>
          </a:graphicData>
        </a:graphic>
      </p:graphicFrame>
      <p:sp>
        <p:nvSpPr>
          <p:cNvPr id="6" name="矩形 5"/>
          <p:cNvSpPr/>
          <p:nvPr/>
        </p:nvSpPr>
        <p:spPr>
          <a:xfrm>
            <a:off x="7659062" y="4428902"/>
            <a:ext cx="1043876"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Fe</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baseline="-25000" dirty="0">
                <a:solidFill>
                  <a:srgbClr val="0000FF"/>
                </a:solidFill>
                <a:latin typeface="Times New Roman"/>
                <a:ea typeface="华文细黑"/>
                <a:cs typeface="Courier New"/>
              </a:rPr>
              <a:t>3</a:t>
            </a:r>
            <a:endParaRPr lang="zh-CN" altLang="en-US" dirty="0">
              <a:solidFill>
                <a:srgbClr val="0000FF"/>
              </a:solidFill>
            </a:endParaRPr>
          </a:p>
        </p:txBody>
      </p:sp>
      <p:sp>
        <p:nvSpPr>
          <p:cNvPr id="8" name="矩形 7"/>
          <p:cNvSpPr/>
          <p:nvPr/>
        </p:nvSpPr>
        <p:spPr>
          <a:xfrm>
            <a:off x="10308550" y="4490750"/>
            <a:ext cx="68320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CO</a:t>
            </a:r>
            <a:endParaRPr lang="zh-CN" altLang="en-US" dirty="0">
              <a:solidFill>
                <a:srgbClr val="0000FF"/>
              </a:solidFill>
            </a:endParaRPr>
          </a:p>
        </p:txBody>
      </p:sp>
      <p:sp>
        <p:nvSpPr>
          <p:cNvPr id="9" name="矩形 8"/>
          <p:cNvSpPr/>
          <p:nvPr/>
        </p:nvSpPr>
        <p:spPr>
          <a:xfrm>
            <a:off x="1445166" y="5220990"/>
            <a:ext cx="423514"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C</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3884235" y="5203498"/>
            <a:ext cx="543739"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Fe</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406574" y="5826378"/>
            <a:ext cx="803425" cy="523220"/>
          </a:xfrm>
          <a:prstGeom prst="rect">
            <a:avLst/>
          </a:prstGeom>
        </p:spPr>
        <p:txBody>
          <a:bodyPr wrap="none">
            <a:spAutoFit/>
          </a:bodyPr>
          <a:lstStyle/>
          <a:p>
            <a:r>
              <a:rPr lang="en-US" altLang="zh-CN" sz="2800" kern="100" dirty="0" smtClean="0">
                <a:solidFill>
                  <a:srgbClr val="0000FF"/>
                </a:solidFill>
                <a:latin typeface="Times New Roman"/>
                <a:ea typeface="华文细黑"/>
                <a:cs typeface="Courier New"/>
              </a:rPr>
              <a:t>CO</a:t>
            </a:r>
            <a:r>
              <a:rPr lang="en-US" altLang="zh-CN" sz="2800" kern="100" baseline="-25000" dirty="0" smtClean="0">
                <a:solidFill>
                  <a:srgbClr val="0000FF"/>
                </a:solidFill>
                <a:latin typeface="Times New Roman"/>
                <a:ea typeface="华文细黑"/>
                <a:cs typeface="Courier New"/>
              </a:rPr>
              <a:t>2</a:t>
            </a:r>
            <a:endParaRPr lang="zh-CN" altLang="en-US" dirty="0">
              <a:solidFill>
                <a:srgbClr val="0000FF"/>
              </a:solidFill>
            </a:endParaRPr>
          </a:p>
        </p:txBody>
      </p:sp>
      <p:sp>
        <p:nvSpPr>
          <p:cNvPr id="15" name="矩形 14"/>
          <p:cNvSpPr/>
          <p:nvPr/>
        </p:nvSpPr>
        <p:spPr>
          <a:xfrm>
            <a:off x="3247211" y="5899542"/>
            <a:ext cx="543739"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Fe</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6" grpId="0"/>
      <p:bldP spid="6" grpId="1"/>
      <p:bldP spid="8" grpId="0"/>
      <p:bldP spid="8" grpId="1"/>
      <p:bldP spid="9" grpId="0"/>
      <p:bldP spid="9" grpId="1"/>
      <p:bldP spid="10" grpId="0"/>
      <p:bldP spid="10" grpId="1"/>
      <p:bldP spid="13" grpId="0"/>
      <p:bldP spid="13" grpId="1"/>
      <p:bldP spid="15" grpId="0"/>
      <p:bldP spid="1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0265" y="644632"/>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海南，</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化学与生活密切相关。下列应用中利用了物质氧化性的是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明矾净化水</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纯碱去油污</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食醋除水垢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漂白粉漂白织物</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项，明矾净水是利用</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水解生成的氢氧化铝胶体具有吸附能力，错误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项，纯碱去油污是利用碳酸钠水解，溶液呈碱性，错误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项，食醋除水垢是利用醋酸的酸性，能与碳酸钙反应而除去，错误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项，因漂白粉具有强氧化性而用于漂白织物，正确。</a:t>
            </a:r>
            <a:endParaRPr lang="zh-CN" altLang="zh-CN" sz="2800" kern="100" dirty="0">
              <a:effectLst/>
              <a:latin typeface="宋体"/>
              <a:cs typeface="Courier New"/>
            </a:endParaRPr>
          </a:p>
        </p:txBody>
      </p:sp>
      <p:sp>
        <p:nvSpPr>
          <p:cNvPr id="2" name="矩形 1"/>
          <p:cNvSpPr/>
          <p:nvPr/>
        </p:nvSpPr>
        <p:spPr>
          <a:xfrm>
            <a:off x="1021863" y="1317678"/>
            <a:ext cx="444352" cy="656846"/>
          </a:xfrm>
          <a:prstGeom prst="rect">
            <a:avLst/>
          </a:prstGeom>
        </p:spPr>
        <p:txBody>
          <a:bodyPr wrap="none">
            <a:spAutoFit/>
          </a:bodyPr>
          <a:lstStyle/>
          <a:p>
            <a:pPr lvl="0" algn="just">
              <a:lnSpc>
                <a:spcPct val="150000"/>
              </a:lnSpc>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宋体"/>
              <a:cs typeface="Courier New"/>
            </a:endParaRPr>
          </a:p>
        </p:txBody>
      </p:sp>
      <p:sp>
        <p:nvSpPr>
          <p:cNvPr id="10"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3" end="3"/>
                                            </p:txEl>
                                          </p:spTgt>
                                        </p:tgtEl>
                                      </p:cBhvr>
                                    </p:animEffect>
                                    <p:set>
                                      <p:cBhvr>
                                        <p:cTn id="32" dur="1" fill="hold">
                                          <p:stCondLst>
                                            <p:cond delay="499"/>
                                          </p:stCondLst>
                                        </p:cTn>
                                        <p:tgtEl>
                                          <p:spTgt spid="3">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4" end="4"/>
                                            </p:txEl>
                                          </p:spTgt>
                                        </p:tgtEl>
                                      </p:cBhvr>
                                    </p:animEffect>
                                    <p:set>
                                      <p:cBhvr>
                                        <p:cTn id="35" dur="1" fill="hold">
                                          <p:stCondLst>
                                            <p:cond delay="499"/>
                                          </p:stCondLst>
                                        </p:cTn>
                                        <p:tgtEl>
                                          <p:spTgt spid="3">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5" end="5"/>
                                            </p:txEl>
                                          </p:spTgt>
                                        </p:tgtEl>
                                      </p:cBhvr>
                                    </p:animEffect>
                                    <p:set>
                                      <p:cBhvr>
                                        <p:cTn id="38" dur="1" fill="hold">
                                          <p:stCondLst>
                                            <p:cond delay="499"/>
                                          </p:stCondLst>
                                        </p:cTn>
                                        <p:tgtEl>
                                          <p:spTgt spid="3">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6" end="6"/>
                                            </p:txEl>
                                          </p:spTgt>
                                        </p:tgtEl>
                                      </p:cBhvr>
                                    </p:animEffect>
                                    <p:set>
                                      <p:cBhvr>
                                        <p:cTn id="41" dur="1" fill="hold">
                                          <p:stCondLst>
                                            <p:cond delay="499"/>
                                          </p:stCondLst>
                                        </p:cTn>
                                        <p:tgtEl>
                                          <p:spTgt spid="3">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3054" y="670340"/>
            <a:ext cx="11733225" cy="5873635"/>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3.(2015·</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下列物质在生活中应用时，起还原作用的是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明矾作净水</a:t>
            </a:r>
            <a:r>
              <a:rPr lang="zh-CN" altLang="zh-CN" sz="2800" kern="100" dirty="0" smtClean="0">
                <a:latin typeface="Times New Roman"/>
                <a:ea typeface="华文细黑"/>
                <a:cs typeface="Times New Roman"/>
              </a:rPr>
              <a:t>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甘油作护肤保湿剂</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漂粉精作</a:t>
            </a:r>
            <a:r>
              <a:rPr lang="zh-CN" altLang="zh-CN" sz="2800" kern="100" dirty="0" smtClean="0">
                <a:latin typeface="Times New Roman"/>
                <a:ea typeface="华文细黑"/>
                <a:cs typeface="Times New Roman"/>
              </a:rPr>
              <a:t>消毒剂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铁粉作食品袋内的</a:t>
            </a:r>
            <a:r>
              <a:rPr lang="zh-CN" altLang="zh-CN" sz="2800" kern="100" dirty="0" smtClean="0">
                <a:latin typeface="Times New Roman"/>
                <a:ea typeface="华文细黑"/>
                <a:cs typeface="Times New Roman"/>
              </a:rPr>
              <a:t>脱氧剂</a:t>
            </a:r>
            <a:endParaRPr lang="en-US" altLang="zh-CN" sz="1050" kern="100" dirty="0" smtClean="0">
              <a:latin typeface="宋体"/>
              <a:cs typeface="Courier New"/>
            </a:endParaRPr>
          </a:p>
          <a:p>
            <a:pPr lvl="0" algn="just">
              <a:lnSpc>
                <a:spcPct val="135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项，明矾作净水剂是因为它溶于水生成的</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胶体具有较大的表面积，能够吸附水中的悬浮物而沉降，错误；</a:t>
            </a:r>
            <a:endParaRPr lang="en-US" altLang="zh-CN" sz="2800" kern="100" dirty="0">
              <a:solidFill>
                <a:prstClr val="black"/>
              </a:solidFill>
              <a:latin typeface="Times New Roman"/>
              <a:ea typeface="华文细黑"/>
              <a:cs typeface="Times New Roman"/>
            </a:endParaRPr>
          </a:p>
          <a:p>
            <a:pPr lvl="0" algn="just">
              <a:lnSpc>
                <a:spcPct val="135000"/>
              </a:lnSpc>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项，甘油作护肤保湿剂是因为它具有吸湿性，错误；</a:t>
            </a:r>
            <a:endParaRPr lang="en-US" altLang="zh-CN" sz="2800" kern="100" dirty="0">
              <a:solidFill>
                <a:prstClr val="black"/>
              </a:solidFill>
              <a:latin typeface="Times New Roman"/>
              <a:ea typeface="华文细黑"/>
              <a:cs typeface="Times New Roman"/>
            </a:endParaRPr>
          </a:p>
          <a:p>
            <a:pPr lvl="0" algn="just">
              <a:lnSpc>
                <a:spcPct val="135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项，漂粉精作消毒剂是因为它具有强氧化性，能够杀死水中的细菌和病毒，错误；</a:t>
            </a:r>
            <a:endParaRPr lang="en-US" altLang="zh-CN" sz="2800" kern="100" dirty="0">
              <a:solidFill>
                <a:prstClr val="black"/>
              </a:solidFill>
              <a:latin typeface="Times New Roman"/>
              <a:ea typeface="华文细黑"/>
              <a:cs typeface="Times New Roman"/>
            </a:endParaRPr>
          </a:p>
          <a:p>
            <a:pPr lvl="0" algn="just">
              <a:lnSpc>
                <a:spcPct val="135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项，铁粉作食品袋中的脱氧剂是因为铁粉具有还原性，能够和氧气发生反应，降低食品袋中的氧气浓度，正确</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3" name="矩形 2"/>
          <p:cNvSpPr/>
          <p:nvPr/>
        </p:nvSpPr>
        <p:spPr>
          <a:xfrm>
            <a:off x="10567631" y="675326"/>
            <a:ext cx="444352" cy="661207"/>
          </a:xfrm>
          <a:prstGeom prst="rect">
            <a:avLst/>
          </a:prstGeom>
        </p:spPr>
        <p:txBody>
          <a:bodyPr wrap="none">
            <a:spAutoFit/>
          </a:bodyPr>
          <a:lstStyle/>
          <a:p>
            <a:pPr algn="just">
              <a:lnSpc>
                <a:spcPct val="150000"/>
              </a:lnSpc>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1"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blinds(horizontal)">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blinds(horizontal)">
                                      <p:cBhvr>
                                        <p:cTn id="12" dur="500"/>
                                        <p:tgtEl>
                                          <p:spTgt spid="1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Effect transition="in" filter="blinds(horizontal)">
                                      <p:cBhvr>
                                        <p:cTn id="17" dur="500"/>
                                        <p:tgtEl>
                                          <p:spTgt spid="1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blinds(horizontal)">
                                      <p:cBhvr>
                                        <p:cTn id="22" dur="500"/>
                                        <p:tgtEl>
                                          <p:spTgt spid="1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xEl>
                                              <p:pRg st="3" end="3"/>
                                            </p:txEl>
                                          </p:spTgt>
                                        </p:tgtEl>
                                      </p:cBhvr>
                                    </p:animEffect>
                                    <p:set>
                                      <p:cBhvr>
                                        <p:cTn id="32" dur="1" fill="hold">
                                          <p:stCondLst>
                                            <p:cond delay="499"/>
                                          </p:stCondLst>
                                        </p:cTn>
                                        <p:tgtEl>
                                          <p:spTgt spid="13">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xEl>
                                              <p:pRg st="4" end="4"/>
                                            </p:txEl>
                                          </p:spTgt>
                                        </p:tgtEl>
                                      </p:cBhvr>
                                    </p:animEffect>
                                    <p:set>
                                      <p:cBhvr>
                                        <p:cTn id="35" dur="1" fill="hold">
                                          <p:stCondLst>
                                            <p:cond delay="499"/>
                                          </p:stCondLst>
                                        </p:cTn>
                                        <p:tgtEl>
                                          <p:spTgt spid="13">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xEl>
                                              <p:pRg st="5" end="5"/>
                                            </p:txEl>
                                          </p:spTgt>
                                        </p:tgtEl>
                                      </p:cBhvr>
                                    </p:animEffect>
                                    <p:set>
                                      <p:cBhvr>
                                        <p:cTn id="38" dur="1" fill="hold">
                                          <p:stCondLst>
                                            <p:cond delay="499"/>
                                          </p:stCondLst>
                                        </p:cTn>
                                        <p:tgtEl>
                                          <p:spTgt spid="13">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3">
                                            <p:txEl>
                                              <p:pRg st="6" end="6"/>
                                            </p:txEl>
                                          </p:spTgt>
                                        </p:tgtEl>
                                      </p:cBhvr>
                                    </p:animEffect>
                                    <p:set>
                                      <p:cBhvr>
                                        <p:cTn id="41" dur="1" fill="hold">
                                          <p:stCondLst>
                                            <p:cond delay="499"/>
                                          </p:stCondLst>
                                        </p:cTn>
                                        <p:tgtEl>
                                          <p:spTgt spid="13">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3" grpId="0"/>
      <p:bldP spid="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2238" y="935340"/>
            <a:ext cx="11524006"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改编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工业上将</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以</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的物质的量之比配成溶液，再通入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，可制取</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，同时放出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。在该反应中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硫元素只被氧化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氧化剂与还原剂的物质的量之比为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每生成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，转移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相同条件下，每吸收</a:t>
            </a:r>
            <a:r>
              <a:rPr lang="en-US" altLang="zh-CN" sz="2800" kern="100" dirty="0">
                <a:latin typeface="Times New Roman"/>
                <a:ea typeface="华文细黑"/>
                <a:cs typeface="Courier New"/>
              </a:rPr>
              <a:t>10 m</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就会放出</a:t>
            </a:r>
            <a:r>
              <a:rPr lang="en-US" altLang="zh-CN" sz="2800" kern="100" dirty="0">
                <a:latin typeface="Times New Roman"/>
                <a:ea typeface="华文细黑"/>
                <a:cs typeface="Courier New"/>
              </a:rPr>
              <a:t>2.5 m</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p:txBody>
      </p:sp>
      <p:sp>
        <p:nvSpPr>
          <p:cNvPr id="13"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242238" y="909514"/>
            <a:ext cx="11524006" cy="3970318"/>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项，在反应物</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中</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元素的化合价为－</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价，在</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元素的化合价为＋</a:t>
            </a: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价，反应后产生的物质</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中，</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元素的化合价为＋</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价，介于－</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价与＋</a:t>
            </a: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价之间，因此硫元素既被氧化又被还原，错误</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项，根据题意可得，在溶液中发生反应的方程式是</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4SO</a:t>
            </a:r>
            <a:r>
              <a:rPr lang="en-US" altLang="zh-CN" sz="2800" kern="100" baseline="-25000" dirty="0">
                <a:solidFill>
                  <a:prstClr val="black"/>
                </a:solidFill>
                <a:latin typeface="Times New Roman"/>
                <a:ea typeface="华文细黑"/>
                <a:cs typeface="Courier New"/>
              </a:rPr>
              <a:t>2</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，在反应中氧化剂</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与还原剂</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的物质的量之比为</a:t>
            </a:r>
            <a:r>
              <a:rPr lang="en-US" altLang="zh-CN" sz="2800" kern="100" dirty="0">
                <a:solidFill>
                  <a:prstClr val="black"/>
                </a:solidFill>
                <a:latin typeface="Times New Roman"/>
                <a:ea typeface="华文细黑"/>
                <a:cs typeface="Courier New"/>
              </a:rPr>
              <a:t>4</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，错误</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23444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750"/>
                                        <p:tgtEl>
                                          <p:spTgt spid="1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blinds(horizontal)">
                                      <p:cBhvr>
                                        <p:cTn id="11" dur="75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06433" y="960314"/>
            <a:ext cx="11755638" cy="3970318"/>
          </a:xfrm>
          <a:prstGeom prst="rect">
            <a:avLst/>
          </a:prstGeom>
        </p:spPr>
        <p:txBody>
          <a:bodyPr>
            <a:spAutoFit/>
          </a:bodyPr>
          <a:lstStyle/>
          <a:p>
            <a:pPr lvl="0" algn="just">
              <a:lnSpc>
                <a:spcPct val="150000"/>
              </a:lnSpc>
            </a:pPr>
            <a:r>
              <a:rPr lang="en-US" altLang="zh-CN" sz="2800" kern="100" dirty="0" smtClean="0">
                <a:solidFill>
                  <a:prstClr val="black"/>
                </a:solidFill>
                <a:latin typeface="Times New Roman"/>
                <a:ea typeface="华文细黑"/>
                <a:cs typeface="Courier New"/>
              </a:rPr>
              <a:t>C</a:t>
            </a:r>
            <a:r>
              <a:rPr lang="zh-CN" altLang="zh-CN" sz="2800" kern="100" dirty="0" smtClean="0">
                <a:solidFill>
                  <a:prstClr val="black"/>
                </a:solidFill>
                <a:latin typeface="Times New Roman"/>
                <a:ea typeface="华文细黑"/>
                <a:cs typeface="Times New Roman"/>
              </a:rPr>
              <a:t>项，根据反应的化学方程式可知，每生成</a:t>
            </a:r>
            <a:r>
              <a:rPr lang="en-US" altLang="zh-CN" sz="2800" kern="100" dirty="0" smtClean="0">
                <a:solidFill>
                  <a:prstClr val="black"/>
                </a:solidFill>
                <a:latin typeface="Times New Roman"/>
                <a:ea typeface="华文细黑"/>
                <a:cs typeface="Courier New"/>
              </a:rPr>
              <a:t>3 </a:t>
            </a:r>
            <a:r>
              <a:rPr lang="en-US" altLang="zh-CN" sz="2800" kern="100" dirty="0" err="1" smtClean="0">
                <a:solidFill>
                  <a:prstClr val="black"/>
                </a:solidFill>
                <a:latin typeface="Times New Roman"/>
                <a:ea typeface="华文细黑"/>
                <a:cs typeface="Courier New"/>
              </a:rPr>
              <a:t>mol</a:t>
            </a:r>
            <a:r>
              <a:rPr lang="en-US" altLang="zh-CN" sz="2800" kern="100" dirty="0" smtClean="0">
                <a:solidFill>
                  <a:prstClr val="black"/>
                </a:solidFill>
                <a:latin typeface="Times New Roman"/>
                <a:ea typeface="华文细黑"/>
                <a:cs typeface="Courier New"/>
              </a:rPr>
              <a:t> 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S</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，转移</a:t>
            </a:r>
            <a:r>
              <a:rPr lang="en-US" altLang="zh-CN" sz="2800" kern="100" dirty="0" smtClean="0">
                <a:solidFill>
                  <a:prstClr val="black"/>
                </a:solidFill>
                <a:latin typeface="Times New Roman"/>
                <a:ea typeface="华文细黑"/>
                <a:cs typeface="Courier New"/>
              </a:rPr>
              <a:t>8 </a:t>
            </a:r>
            <a:r>
              <a:rPr lang="en-US" altLang="zh-CN" sz="2800" kern="100" dirty="0" err="1" smtClean="0">
                <a:solidFill>
                  <a:prstClr val="black"/>
                </a:solidFill>
                <a:latin typeface="Times New Roman"/>
                <a:ea typeface="华文细黑"/>
                <a:cs typeface="Courier New"/>
              </a:rPr>
              <a:t>mol</a:t>
            </a:r>
            <a:r>
              <a:rPr lang="zh-CN" altLang="zh-CN" sz="2800" kern="100" dirty="0" smtClean="0">
                <a:solidFill>
                  <a:prstClr val="black"/>
                </a:solidFill>
                <a:latin typeface="Times New Roman"/>
                <a:ea typeface="华文细黑"/>
                <a:cs typeface="Times New Roman"/>
              </a:rPr>
              <a:t>电子，则产生</a:t>
            </a:r>
            <a:r>
              <a:rPr lang="en-US" altLang="zh-CN" sz="2800" kern="100" dirty="0" smtClean="0">
                <a:solidFill>
                  <a:prstClr val="black"/>
                </a:solidFill>
                <a:latin typeface="Times New Roman"/>
                <a:ea typeface="华文细黑"/>
                <a:cs typeface="Courier New"/>
              </a:rPr>
              <a:t>1 </a:t>
            </a:r>
            <a:r>
              <a:rPr lang="en-US" altLang="zh-CN" sz="2800" kern="100" dirty="0" err="1" smtClean="0">
                <a:solidFill>
                  <a:prstClr val="black"/>
                </a:solidFill>
                <a:latin typeface="Times New Roman"/>
                <a:ea typeface="华文细黑"/>
                <a:cs typeface="Courier New"/>
              </a:rPr>
              <a:t>mol</a:t>
            </a:r>
            <a:r>
              <a:rPr lang="en-US" altLang="zh-CN" sz="2800" kern="100" dirty="0" smtClean="0">
                <a:solidFill>
                  <a:prstClr val="black"/>
                </a:solidFill>
                <a:latin typeface="Times New Roman"/>
                <a:ea typeface="华文细黑"/>
                <a:cs typeface="Courier New"/>
              </a:rPr>
              <a:t> 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S</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r>
              <a:rPr lang="en-US" altLang="zh-CN" sz="2800" kern="100" baseline="-25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，转移</a:t>
            </a:r>
            <a:r>
              <a:rPr lang="en-US" altLang="zh-CN" sz="2800" kern="100" dirty="0" smtClean="0">
                <a:solidFill>
                  <a:prstClr val="black"/>
                </a:solidFill>
                <a:latin typeface="Times New Roman"/>
                <a:ea typeface="华文细黑"/>
                <a:cs typeface="Courier New"/>
              </a:rPr>
              <a:t>8/3 </a:t>
            </a:r>
            <a:r>
              <a:rPr lang="en-US" altLang="zh-CN" sz="2800" kern="100" dirty="0" err="1" smtClean="0">
                <a:solidFill>
                  <a:prstClr val="black"/>
                </a:solidFill>
                <a:latin typeface="Times New Roman"/>
                <a:ea typeface="华文细黑"/>
                <a:cs typeface="Courier New"/>
              </a:rPr>
              <a:t>mol</a:t>
            </a:r>
            <a:r>
              <a:rPr lang="zh-CN" altLang="zh-CN" sz="2800" kern="100" dirty="0" smtClean="0">
                <a:solidFill>
                  <a:prstClr val="black"/>
                </a:solidFill>
                <a:latin typeface="Times New Roman"/>
                <a:ea typeface="华文细黑"/>
                <a:cs typeface="Times New Roman"/>
              </a:rPr>
              <a:t>电子，错误；</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smtClean="0">
                <a:solidFill>
                  <a:prstClr val="black"/>
                </a:solidFill>
                <a:latin typeface="Times New Roman"/>
                <a:ea typeface="华文细黑"/>
                <a:cs typeface="Courier New"/>
              </a:rPr>
              <a:t>D</a:t>
            </a:r>
            <a:r>
              <a:rPr lang="zh-CN" altLang="zh-CN" sz="2800" kern="100" dirty="0" smtClean="0">
                <a:solidFill>
                  <a:prstClr val="black"/>
                </a:solidFill>
                <a:latin typeface="Times New Roman"/>
                <a:ea typeface="华文细黑"/>
                <a:cs typeface="Times New Roman"/>
              </a:rPr>
              <a:t>项，根据反应方程式可知，消耗的</a:t>
            </a:r>
            <a:r>
              <a:rPr lang="en-US" altLang="zh-CN" sz="2800" kern="100" dirty="0" smtClean="0">
                <a:solidFill>
                  <a:prstClr val="black"/>
                </a:solidFill>
                <a:latin typeface="Times New Roman"/>
                <a:ea typeface="华文细黑"/>
                <a:cs typeface="Courier New"/>
              </a:rPr>
              <a:t>SO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与产生的</a:t>
            </a:r>
            <a:r>
              <a:rPr lang="en-US" altLang="zh-CN" sz="2800" kern="100" dirty="0" smtClean="0">
                <a:solidFill>
                  <a:prstClr val="black"/>
                </a:solidFill>
                <a:latin typeface="Times New Roman"/>
                <a:ea typeface="华文细黑"/>
                <a:cs typeface="Courier New"/>
              </a:rPr>
              <a:t>CO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的物质的量的比是</a:t>
            </a:r>
            <a:r>
              <a:rPr lang="en-US" altLang="zh-CN" sz="2800" kern="100" dirty="0" smtClean="0">
                <a:solidFill>
                  <a:prstClr val="black"/>
                </a:solidFill>
                <a:latin typeface="Times New Roman"/>
                <a:ea typeface="华文细黑"/>
                <a:cs typeface="Courier New"/>
              </a:rPr>
              <a:t>4</a:t>
            </a:r>
            <a:r>
              <a:rPr lang="en-US" altLang="zh-CN" sz="2800" kern="100" dirty="0" smtClean="0">
                <a:solidFill>
                  <a:prstClr val="black"/>
                </a:solidFill>
                <a:latin typeface="宋体"/>
                <a:ea typeface="华文细黑"/>
                <a:cs typeface="Times New Roman"/>
              </a:rPr>
              <a:t>∶</a:t>
            </a:r>
            <a:r>
              <a:rPr lang="en-US" altLang="zh-CN" sz="2800" kern="100" dirty="0" smtClean="0">
                <a:solidFill>
                  <a:prstClr val="black"/>
                </a:solidFill>
                <a:latin typeface="Times New Roman"/>
                <a:ea typeface="华文细黑"/>
                <a:cs typeface="Courier New"/>
              </a:rPr>
              <a:t>1</a:t>
            </a:r>
            <a:r>
              <a:rPr lang="zh-CN" altLang="zh-CN" sz="2800" kern="100" dirty="0" smtClean="0">
                <a:solidFill>
                  <a:prstClr val="black"/>
                </a:solidFill>
                <a:latin typeface="Times New Roman"/>
                <a:ea typeface="华文细黑"/>
                <a:cs typeface="Times New Roman"/>
              </a:rPr>
              <a:t>，由于在相同条件下，气体的物质的量的比等于气体的体积比，所以在相同条件下，每吸收</a:t>
            </a:r>
            <a:r>
              <a:rPr lang="en-US" altLang="zh-CN" sz="2800" kern="100" dirty="0" smtClean="0">
                <a:solidFill>
                  <a:prstClr val="black"/>
                </a:solidFill>
                <a:latin typeface="Times New Roman"/>
                <a:ea typeface="华文细黑"/>
                <a:cs typeface="Courier New"/>
              </a:rPr>
              <a:t>10 m</a:t>
            </a:r>
            <a:r>
              <a:rPr lang="en-US" altLang="zh-CN" sz="2800" kern="100" baseline="30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 SO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放出</a:t>
            </a:r>
            <a:r>
              <a:rPr lang="en-US" altLang="zh-CN" sz="2800" kern="100" dirty="0" smtClean="0">
                <a:solidFill>
                  <a:prstClr val="black"/>
                </a:solidFill>
                <a:latin typeface="Times New Roman"/>
                <a:ea typeface="华文细黑"/>
                <a:cs typeface="Courier New"/>
              </a:rPr>
              <a:t>CO</a:t>
            </a:r>
            <a:r>
              <a:rPr lang="en-US" altLang="zh-CN" sz="2800" kern="100" baseline="-25000" dirty="0" smtClean="0">
                <a:solidFill>
                  <a:prstClr val="black"/>
                </a:solidFill>
                <a:latin typeface="Times New Roman"/>
                <a:ea typeface="华文细黑"/>
                <a:cs typeface="Courier New"/>
              </a:rPr>
              <a:t>2</a:t>
            </a:r>
            <a:r>
              <a:rPr lang="zh-CN" altLang="zh-CN" sz="2800" kern="100" dirty="0" smtClean="0">
                <a:solidFill>
                  <a:prstClr val="black"/>
                </a:solidFill>
                <a:latin typeface="Times New Roman"/>
                <a:ea typeface="华文细黑"/>
                <a:cs typeface="Times New Roman"/>
              </a:rPr>
              <a:t>的体积为</a:t>
            </a:r>
            <a:r>
              <a:rPr lang="en-US" altLang="zh-CN" sz="2800" kern="100" dirty="0" smtClean="0">
                <a:solidFill>
                  <a:prstClr val="black"/>
                </a:solidFill>
                <a:latin typeface="Times New Roman"/>
                <a:ea typeface="华文细黑"/>
                <a:cs typeface="Courier New"/>
              </a:rPr>
              <a:t>2.5 m</a:t>
            </a:r>
            <a:r>
              <a:rPr lang="en-US" altLang="zh-CN" sz="2800" kern="100" baseline="30000" dirty="0" smtClean="0">
                <a:solidFill>
                  <a:prstClr val="black"/>
                </a:solidFill>
                <a:latin typeface="Times New Roman"/>
                <a:ea typeface="华文细黑"/>
                <a:cs typeface="Courier New"/>
              </a:rPr>
              <a:t>3</a:t>
            </a:r>
            <a:r>
              <a:rPr lang="zh-CN" altLang="zh-CN" sz="2800" kern="100" dirty="0" smtClean="0">
                <a:solidFill>
                  <a:prstClr val="black"/>
                </a:solidFill>
                <a:latin typeface="Times New Roman"/>
                <a:ea typeface="华文细黑"/>
                <a:cs typeface="Times New Roman"/>
              </a:rPr>
              <a:t>，正确。</a:t>
            </a:r>
            <a:endParaRPr lang="en-US" altLang="zh-CN" sz="2800" kern="100" dirty="0" smtClean="0">
              <a:solidFill>
                <a:prstClr val="black"/>
              </a:solidFill>
              <a:latin typeface="宋体"/>
              <a:cs typeface="Courier New"/>
            </a:endParaRPr>
          </a:p>
          <a:p>
            <a:pPr algn="just">
              <a:lnSpc>
                <a:spcPct val="150000"/>
              </a:lnSpc>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3" name="Rectangle 21">
            <a:hlinkClick r:id="rId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17661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750"/>
                                        <p:tgtEl>
                                          <p:spTgt spid="1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blinds(horizontal)">
                                      <p:cBhvr>
                                        <p:cTn id="11" dur="750"/>
                                        <p:tgtEl>
                                          <p:spTgt spid="1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linds(horizontal)">
                                      <p:cBhvr>
                                        <p:cTn id="15" dur="75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62165" y="765498"/>
            <a:ext cx="10856137" cy="5262979"/>
          </a:xfrm>
          <a:prstGeom prst="rect">
            <a:avLst/>
          </a:prstGeom>
        </p:spPr>
        <p:txBody>
          <a:bodyPr>
            <a:spAutoFit/>
          </a:bodyPr>
          <a:lstStyle/>
          <a:p>
            <a:pPr algn="just">
              <a:lnSpc>
                <a:spcPct val="150000"/>
              </a:lnSpc>
              <a:spcAft>
                <a:spcPts val="0"/>
              </a:spcAft>
              <a:tabLst>
                <a:tab pos="2610485" algn="l"/>
              </a:tabLst>
            </a:pPr>
            <a:r>
              <a:rPr lang="en-US" altLang="zh-CN" sz="2800" kern="100" dirty="0">
                <a:latin typeface="Times New Roman"/>
                <a:ea typeface="华文细黑" pitchFamily="2" charset="-122"/>
                <a:cs typeface="Courier New"/>
              </a:rPr>
              <a:t>5.(2015·</a:t>
            </a:r>
            <a:r>
              <a:rPr lang="zh-CN" altLang="zh-CN" sz="2800" kern="100" dirty="0">
                <a:latin typeface="Times New Roman"/>
                <a:ea typeface="华文细黑" pitchFamily="2" charset="-122"/>
                <a:cs typeface="Times New Roman"/>
              </a:rPr>
              <a:t>高考组合题</a:t>
            </a:r>
            <a:r>
              <a:rPr lang="en-US" altLang="zh-CN" sz="2800" kern="100" dirty="0">
                <a:latin typeface="Times New Roman"/>
                <a:ea typeface="华文细黑" pitchFamily="2" charset="-122"/>
                <a:cs typeface="Courier New"/>
              </a:rPr>
              <a:t>)</a:t>
            </a:r>
            <a:endParaRPr lang="zh-CN" altLang="zh-CN" sz="2800" kern="100" dirty="0">
              <a:latin typeface="宋体"/>
              <a:ea typeface="华文细黑" pitchFamily="2" charset="-122"/>
              <a:cs typeface="Courier New"/>
            </a:endParaRPr>
          </a:p>
          <a:p>
            <a:pPr algn="just">
              <a:lnSpc>
                <a:spcPct val="150000"/>
              </a:lnSpc>
              <a:spcAft>
                <a:spcPts val="0"/>
              </a:spcAft>
              <a:tabLst>
                <a:tab pos="2610485" algn="l"/>
              </a:tabLst>
            </a:pPr>
            <a:r>
              <a:rPr lang="en-US" altLang="zh-CN" sz="2800" kern="100" dirty="0">
                <a:latin typeface="Times New Roman"/>
                <a:ea typeface="华文细黑" pitchFamily="2" charset="-122"/>
                <a:cs typeface="Courier New"/>
              </a:rPr>
              <a:t>(1)</a:t>
            </a:r>
            <a:r>
              <a:rPr lang="en-US" altLang="zh-CN" sz="2800" kern="100" dirty="0">
                <a:latin typeface="IPAPANNEW"/>
                <a:ea typeface="华文细黑" pitchFamily="2" charset="-122"/>
                <a:cs typeface="Times New Roman"/>
              </a:rPr>
              <a:t>[2015·</a:t>
            </a:r>
            <a:r>
              <a:rPr lang="zh-CN" altLang="zh-CN" sz="2800" kern="100" dirty="0">
                <a:latin typeface="IPAPANNEW"/>
                <a:ea typeface="华文细黑" pitchFamily="2" charset="-122"/>
                <a:cs typeface="Times New Roman"/>
              </a:rPr>
              <a:t>重庆理综，</a:t>
            </a:r>
            <a:r>
              <a:rPr lang="en-US" altLang="zh-CN" sz="2800" kern="100" dirty="0">
                <a:latin typeface="IPAPANNEW"/>
                <a:ea typeface="华文细黑" pitchFamily="2" charset="-122"/>
                <a:cs typeface="Times New Roman"/>
              </a:rPr>
              <a:t>8(2)]</a:t>
            </a:r>
            <a:r>
              <a:rPr lang="en-US" altLang="zh-CN" sz="2800" kern="100" dirty="0">
                <a:latin typeface="Times New Roman"/>
                <a:ea typeface="华文细黑" pitchFamily="2" charset="-122"/>
                <a:cs typeface="Courier New"/>
              </a:rPr>
              <a:t>Fe</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是主氧化剂，与</a:t>
            </a:r>
            <a:r>
              <a:rPr lang="en-US" altLang="zh-CN" sz="2800" kern="100" dirty="0">
                <a:latin typeface="Times New Roman"/>
                <a:ea typeface="华文细黑" pitchFamily="2" charset="-122"/>
                <a:cs typeface="Courier New"/>
              </a:rPr>
              <a:t>Na</a:t>
            </a:r>
            <a:r>
              <a:rPr lang="zh-CN" altLang="zh-CN" sz="2800" kern="100" dirty="0">
                <a:latin typeface="Times New Roman"/>
                <a:ea typeface="华文细黑" pitchFamily="2" charset="-122"/>
                <a:cs typeface="Times New Roman"/>
              </a:rPr>
              <a:t>反应生成的还原产物为</a:t>
            </a:r>
            <a:r>
              <a:rPr lang="en-US" altLang="zh-CN" sz="2800" kern="100" dirty="0">
                <a:latin typeface="Times New Roman"/>
                <a:ea typeface="华文细黑" pitchFamily="2" charset="-122"/>
                <a:cs typeface="Courier New"/>
              </a:rPr>
              <a:t>________(</a:t>
            </a:r>
            <a:r>
              <a:rPr lang="zh-CN" altLang="zh-CN" sz="2800" kern="100" dirty="0">
                <a:latin typeface="Times New Roman"/>
                <a:ea typeface="华文细黑" pitchFamily="2" charset="-122"/>
                <a:cs typeface="Times New Roman"/>
              </a:rPr>
              <a:t>已知该反应为置换反应</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宋体"/>
              <a:ea typeface="华文细黑" pitchFamily="2" charset="-122"/>
              <a:cs typeface="Courier New"/>
            </a:endParaRPr>
          </a:p>
          <a:p>
            <a:pPr algn="just">
              <a:lnSpc>
                <a:spcPct val="150000"/>
              </a:lnSpc>
              <a:spcAft>
                <a:spcPts val="0"/>
              </a:spcAft>
              <a:tabLst>
                <a:tab pos="2610485" algn="l"/>
              </a:tabLst>
            </a:pPr>
            <a:r>
              <a:rPr lang="en-US" altLang="zh-CN" sz="2800" kern="100" dirty="0">
                <a:latin typeface="Times New Roman"/>
                <a:ea typeface="华文细黑" pitchFamily="2" charset="-122"/>
                <a:cs typeface="Courier New"/>
              </a:rPr>
              <a:t>(2)</a:t>
            </a:r>
            <a:r>
              <a:rPr lang="en-US" altLang="zh-CN" sz="2800" kern="100" dirty="0">
                <a:latin typeface="IPAPANNEW"/>
                <a:ea typeface="华文细黑" pitchFamily="2" charset="-122"/>
                <a:cs typeface="Times New Roman"/>
              </a:rPr>
              <a:t>[2015·</a:t>
            </a:r>
            <a:r>
              <a:rPr lang="zh-CN" altLang="zh-CN" sz="2800" kern="100" dirty="0">
                <a:latin typeface="IPAPANNEW"/>
                <a:ea typeface="华文细黑" pitchFamily="2" charset="-122"/>
                <a:cs typeface="Times New Roman"/>
              </a:rPr>
              <a:t>全国卷</a:t>
            </a:r>
            <a:r>
              <a:rPr lang="zh-CN" altLang="zh-CN" sz="2800" kern="100" dirty="0">
                <a:latin typeface="宋体"/>
                <a:ea typeface="华文细黑" pitchFamily="2" charset="-122"/>
                <a:cs typeface="宋体"/>
              </a:rPr>
              <a:t>Ⅰ</a:t>
            </a:r>
            <a:r>
              <a:rPr lang="zh-CN" altLang="zh-CN" sz="2800" kern="100" dirty="0">
                <a:latin typeface="IPAPANNEW"/>
                <a:ea typeface="华文细黑" pitchFamily="2" charset="-122"/>
                <a:cs typeface="Times New Roman"/>
              </a:rPr>
              <a:t>，</a:t>
            </a:r>
            <a:r>
              <a:rPr lang="en-US" altLang="zh-CN" sz="2800" kern="100" dirty="0">
                <a:latin typeface="IPAPANNEW"/>
                <a:ea typeface="华文细黑" pitchFamily="2" charset="-122"/>
                <a:cs typeface="Times New Roman"/>
              </a:rPr>
              <a:t>28(1)]</a:t>
            </a:r>
            <a:r>
              <a:rPr lang="zh-CN" altLang="zh-CN" sz="2800" kern="100" dirty="0">
                <a:latin typeface="Times New Roman"/>
                <a:ea typeface="华文细黑" pitchFamily="2" charset="-122"/>
                <a:cs typeface="Times New Roman"/>
              </a:rPr>
              <a:t>大量的碘富集在海藻中，用水浸取后浓缩，再向浓缩液中加</a:t>
            </a:r>
            <a:r>
              <a:rPr lang="en-US" altLang="zh-CN" sz="2800" kern="100" dirty="0">
                <a:latin typeface="Times New Roman"/>
                <a:ea typeface="华文细黑" pitchFamily="2" charset="-122"/>
                <a:cs typeface="Courier New"/>
              </a:rPr>
              <a:t>MnO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和</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，即可得到</a:t>
            </a:r>
            <a:r>
              <a:rPr lang="en-US" altLang="zh-CN" sz="2800" kern="100" dirty="0">
                <a:latin typeface="Times New Roman"/>
                <a:ea typeface="华文细黑" pitchFamily="2" charset="-122"/>
                <a:cs typeface="Courier New"/>
              </a:rPr>
              <a:t>I</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。该反应的还原产物为</a:t>
            </a:r>
            <a:r>
              <a:rPr lang="en-US" altLang="zh-CN" sz="2800" kern="100" dirty="0" smtClean="0">
                <a:latin typeface="Times New Roman"/>
                <a:ea typeface="华文细黑" pitchFamily="2" charset="-122"/>
                <a:cs typeface="Courier New"/>
              </a:rPr>
              <a:t>_______</a:t>
            </a:r>
            <a:r>
              <a:rPr lang="zh-CN" altLang="zh-CN" sz="2800" kern="100" dirty="0" smtClean="0">
                <a:latin typeface="Times New Roman"/>
                <a:ea typeface="华文细黑" pitchFamily="2" charset="-122"/>
                <a:cs typeface="Times New Roman"/>
              </a:rPr>
              <a:t>。</a:t>
            </a:r>
            <a:endParaRPr lang="en-US" altLang="zh-CN" sz="2800" kern="100" dirty="0" smtClean="0">
              <a:latin typeface="宋体"/>
              <a:ea typeface="华文细黑" pitchFamily="2" charset="-122"/>
              <a:cs typeface="Courier New"/>
            </a:endParaRPr>
          </a:p>
          <a:p>
            <a:pPr algn="just">
              <a:lnSpc>
                <a:spcPct val="150000"/>
              </a:lnSpc>
              <a:spcAft>
                <a:spcPts val="0"/>
              </a:spcAft>
              <a:tabLst>
                <a:tab pos="2610485" algn="l"/>
              </a:tabLst>
            </a:pPr>
            <a:r>
              <a:rPr lang="en-US" altLang="zh-CN" sz="2800" kern="100" dirty="0">
                <a:latin typeface="Times New Roman"/>
                <a:ea typeface="华文细黑" pitchFamily="2" charset="-122"/>
                <a:cs typeface="Courier New"/>
              </a:rPr>
              <a:t>(3)</a:t>
            </a:r>
            <a:r>
              <a:rPr lang="en-US" altLang="zh-CN" sz="2800" kern="100" dirty="0">
                <a:latin typeface="IPAPANNEW"/>
                <a:ea typeface="华文细黑" pitchFamily="2" charset="-122"/>
                <a:cs typeface="Times New Roman"/>
              </a:rPr>
              <a:t>[2015·</a:t>
            </a:r>
            <a:r>
              <a:rPr lang="zh-CN" altLang="zh-CN" sz="2800" kern="100" dirty="0">
                <a:latin typeface="IPAPANNEW"/>
                <a:ea typeface="华文细黑" pitchFamily="2" charset="-122"/>
                <a:cs typeface="Times New Roman"/>
              </a:rPr>
              <a:t>江苏，</a:t>
            </a:r>
            <a:r>
              <a:rPr lang="en-US" altLang="zh-CN" sz="2800" kern="100" dirty="0">
                <a:latin typeface="IPAPANNEW"/>
                <a:ea typeface="华文细黑" pitchFamily="2" charset="-122"/>
                <a:cs typeface="Times New Roman"/>
              </a:rPr>
              <a:t>20(3)</a:t>
            </a:r>
            <a:r>
              <a:rPr lang="zh-CN" altLang="zh-CN" sz="2800" kern="100" dirty="0">
                <a:latin typeface="IPAPANNEW"/>
                <a:ea typeface="华文细黑" pitchFamily="2" charset="-122"/>
                <a:cs typeface="Times New Roman"/>
              </a:rPr>
              <a:t>改编</a:t>
            </a:r>
            <a:r>
              <a:rPr lang="en-US" altLang="zh-CN" sz="2800" kern="100" dirty="0">
                <a:latin typeface="IPAPANNEW"/>
                <a:ea typeface="华文细黑" pitchFamily="2" charset="-122"/>
                <a:cs typeface="Times New Roman"/>
              </a:rPr>
              <a:t>]</a:t>
            </a:r>
            <a:r>
              <a:rPr lang="zh-CN" altLang="zh-CN" sz="2800" kern="100" dirty="0">
                <a:latin typeface="Times New Roman"/>
                <a:ea typeface="华文细黑" pitchFamily="2" charset="-122"/>
                <a:cs typeface="Times New Roman"/>
              </a:rPr>
              <a:t>在碱性条件下</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        </a:t>
            </a:r>
            <a:r>
              <a:rPr lang="zh-CN" altLang="zh-CN" sz="2800" kern="100" dirty="0" smtClean="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NO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转化</a:t>
            </a:r>
            <a:r>
              <a:rPr lang="zh-CN" altLang="zh-CN" sz="2800" kern="100" dirty="0" smtClean="0">
                <a:latin typeface="Times New Roman"/>
                <a:ea typeface="华文细黑" pitchFamily="2" charset="-122"/>
                <a:cs typeface="Times New Roman"/>
              </a:rPr>
              <a:t>为</a:t>
            </a:r>
            <a:r>
              <a:rPr lang="en-US" altLang="zh-CN" sz="2800" kern="100" dirty="0" smtClean="0">
                <a:latin typeface="Times New Roman"/>
                <a:ea typeface="华文细黑" pitchFamily="2" charset="-122"/>
                <a:cs typeface="Courier New"/>
              </a:rPr>
              <a:t>       </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tabLst>
                <a:tab pos="2610485" algn="l"/>
              </a:tabLst>
            </a:pPr>
            <a:r>
              <a:rPr lang="zh-CN" altLang="zh-CN" sz="2800" kern="100" dirty="0" smtClean="0">
                <a:latin typeface="Times New Roman"/>
                <a:ea typeface="华文细黑" pitchFamily="2" charset="-122"/>
                <a:cs typeface="Times New Roman"/>
              </a:rPr>
              <a:t>其</a:t>
            </a:r>
            <a:r>
              <a:rPr lang="zh-CN" altLang="zh-CN" sz="2800" kern="100" dirty="0">
                <a:latin typeface="Times New Roman"/>
                <a:ea typeface="华文细黑" pitchFamily="2" charset="-122"/>
                <a:cs typeface="Times New Roman"/>
              </a:rPr>
              <a:t>离子方程式为</a:t>
            </a:r>
            <a:r>
              <a:rPr lang="en-US" altLang="zh-CN" sz="2800" kern="100" dirty="0" smtClean="0">
                <a:latin typeface="Times New Roman"/>
                <a:ea typeface="华文细黑" pitchFamily="2" charset="-122"/>
                <a:cs typeface="Courier New"/>
              </a:rPr>
              <a:t>_______________________________________</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sp>
        <p:nvSpPr>
          <p:cNvPr id="14" name="矩形 13"/>
          <p:cNvSpPr/>
          <p:nvPr/>
        </p:nvSpPr>
        <p:spPr>
          <a:xfrm>
            <a:off x="1769230" y="2033479"/>
            <a:ext cx="562975" cy="661207"/>
          </a:xfrm>
          <a:prstGeom prst="rect">
            <a:avLst/>
          </a:prstGeom>
        </p:spPr>
        <p:txBody>
          <a:bodyPr wrap="none">
            <a:spAutoFit/>
          </a:bodyPr>
          <a:lstStyle/>
          <a:p>
            <a:pPr algn="just">
              <a:lnSpc>
                <a:spcPct val="150000"/>
              </a:lnSpc>
              <a:spcAft>
                <a:spcPts val="0"/>
              </a:spcAft>
            </a:pPr>
            <a:r>
              <a:rPr lang="en-US" altLang="zh-CN" sz="2800" kern="100" dirty="0" smtClean="0">
                <a:solidFill>
                  <a:schemeClr val="accent6">
                    <a:lumMod val="75000"/>
                  </a:schemeClr>
                </a:solidFill>
                <a:latin typeface="Times New Roman"/>
                <a:ea typeface="华文细黑"/>
                <a:cs typeface="Courier New"/>
              </a:rPr>
              <a:t>Fe</a:t>
            </a:r>
            <a:endParaRPr lang="zh-CN" altLang="zh-CN" sz="2800" kern="100" dirty="0">
              <a:solidFill>
                <a:schemeClr val="accent6">
                  <a:lumMod val="75000"/>
                </a:schemeClr>
              </a:solidFill>
              <a:latin typeface="Times New Roman"/>
              <a:ea typeface="华文细黑"/>
              <a:cs typeface="Courier New"/>
            </a:endParaRPr>
          </a:p>
        </p:txBody>
      </p:sp>
      <p:sp>
        <p:nvSpPr>
          <p:cNvPr id="4" name="矩形 3"/>
          <p:cNvSpPr/>
          <p:nvPr/>
        </p:nvSpPr>
        <p:spPr>
          <a:xfrm>
            <a:off x="698382" y="4033514"/>
            <a:ext cx="126348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MnSO</a:t>
            </a:r>
            <a:r>
              <a:rPr lang="en-US" altLang="zh-CN" sz="2800" kern="100" baseline="-25000" dirty="0">
                <a:solidFill>
                  <a:schemeClr val="accent6">
                    <a:lumMod val="75000"/>
                  </a:schemeClr>
                </a:solidFill>
                <a:latin typeface="Times New Roman"/>
                <a:ea typeface="宋体"/>
              </a:rPr>
              <a:t>4</a:t>
            </a:r>
            <a:endParaRPr lang="zh-CN" altLang="en-US" sz="2800" dirty="0">
              <a:solidFill>
                <a:schemeClr val="accent6">
                  <a:lumMod val="75000"/>
                </a:schemeClr>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689777459"/>
              </p:ext>
            </p:extLst>
          </p:nvPr>
        </p:nvGraphicFramePr>
        <p:xfrm>
          <a:off x="7057931" y="4751550"/>
          <a:ext cx="1006475" cy="773112"/>
        </p:xfrm>
        <a:graphic>
          <a:graphicData uri="http://schemas.openxmlformats.org/presentationml/2006/ole">
            <mc:AlternateContent xmlns:mc="http://schemas.openxmlformats.org/markup-compatibility/2006">
              <mc:Choice xmlns:v="urn:schemas-microsoft-com:vml" Requires="v">
                <p:oleObj spid="_x0000_s78208" name="文档" r:id="rId4" imgW="1007355" imgH="771868" progId="Word.Document.12">
                  <p:embed/>
                </p:oleObj>
              </mc:Choice>
              <mc:Fallback>
                <p:oleObj name="文档" r:id="rId4" imgW="1007355" imgH="771868" progId="Word.Document.12">
                  <p:embed/>
                  <p:pic>
                    <p:nvPicPr>
                      <p:cNvPr id="0" name=""/>
                      <p:cNvPicPr/>
                      <p:nvPr/>
                    </p:nvPicPr>
                    <p:blipFill>
                      <a:blip r:embed="rId5"/>
                      <a:stretch>
                        <a:fillRect/>
                      </a:stretch>
                    </p:blipFill>
                    <p:spPr>
                      <a:xfrm>
                        <a:off x="7057931" y="4751550"/>
                        <a:ext cx="1006475" cy="773112"/>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624337781"/>
              </p:ext>
            </p:extLst>
          </p:nvPr>
        </p:nvGraphicFramePr>
        <p:xfrm>
          <a:off x="9864606" y="4731230"/>
          <a:ext cx="1006475" cy="773112"/>
        </p:xfrm>
        <a:graphic>
          <a:graphicData uri="http://schemas.openxmlformats.org/presentationml/2006/ole">
            <mc:AlternateContent xmlns:mc="http://schemas.openxmlformats.org/markup-compatibility/2006">
              <mc:Choice xmlns:v="urn:schemas-microsoft-com:vml" Requires="v">
                <p:oleObj spid="_x0000_s78209" name="文档" r:id="rId7" imgW="1007355" imgH="771508" progId="Word.Document.12">
                  <p:embed/>
                </p:oleObj>
              </mc:Choice>
              <mc:Fallback>
                <p:oleObj name="文档" r:id="rId7" imgW="1007355" imgH="771508" progId="Word.Document.12">
                  <p:embed/>
                  <p:pic>
                    <p:nvPicPr>
                      <p:cNvPr id="0" name=""/>
                      <p:cNvPicPr/>
                      <p:nvPr/>
                    </p:nvPicPr>
                    <p:blipFill>
                      <a:blip r:embed="rId8"/>
                      <a:stretch>
                        <a:fillRect/>
                      </a:stretch>
                    </p:blipFill>
                    <p:spPr>
                      <a:xfrm>
                        <a:off x="9864606" y="4731230"/>
                        <a:ext cx="1006475" cy="77311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63230906"/>
              </p:ext>
            </p:extLst>
          </p:nvPr>
        </p:nvGraphicFramePr>
        <p:xfrm>
          <a:off x="3271238" y="5293529"/>
          <a:ext cx="6951663" cy="681038"/>
        </p:xfrm>
        <a:graphic>
          <a:graphicData uri="http://schemas.openxmlformats.org/presentationml/2006/ole">
            <mc:AlternateContent xmlns:mc="http://schemas.openxmlformats.org/markup-compatibility/2006">
              <mc:Choice xmlns:v="urn:schemas-microsoft-com:vml" Requires="v">
                <p:oleObj spid="_x0000_s78210" name="文档" r:id="rId10" imgW="6951130" imgH="680382" progId="Word.Document.12">
                  <p:embed/>
                </p:oleObj>
              </mc:Choice>
              <mc:Fallback>
                <p:oleObj name="文档" r:id="rId10" imgW="6951130" imgH="680382" progId="Word.Document.12">
                  <p:embed/>
                  <p:pic>
                    <p:nvPicPr>
                      <p:cNvPr id="0" name=""/>
                      <p:cNvPicPr/>
                      <p:nvPr/>
                    </p:nvPicPr>
                    <p:blipFill>
                      <a:blip r:embed="rId11"/>
                      <a:stretch>
                        <a:fillRect/>
                      </a:stretch>
                    </p:blipFill>
                    <p:spPr>
                      <a:xfrm>
                        <a:off x="3271238" y="5293529"/>
                        <a:ext cx="6951663" cy="681038"/>
                      </a:xfrm>
                      <a:prstGeom prst="rect">
                        <a:avLst/>
                      </a:prstGeom>
                    </p:spPr>
                  </p:pic>
                </p:oleObj>
              </mc:Fallback>
            </mc:AlternateContent>
          </a:graphicData>
        </a:graphic>
      </p:graphicFrame>
      <p:sp>
        <p:nvSpPr>
          <p:cNvPr id="18" name="Rectangle 21">
            <a:hlinkClick r:id="rId12" action="ppaction://hlinksldjump"/>
          </p:cNvPr>
          <p:cNvSpPr>
            <a:spLocks noChangeArrowheads="1"/>
          </p:cNvSpPr>
          <p:nvPr/>
        </p:nvSpPr>
        <p:spPr bwMode="auto">
          <a:xfrm>
            <a:off x="9467044" y="82701"/>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3" action="ppaction://hlinksldjump"/>
          </p:cNvPr>
          <p:cNvSpPr>
            <a:spLocks noChangeArrowheads="1"/>
          </p:cNvSpPr>
          <p:nvPr/>
        </p:nvSpPr>
        <p:spPr bwMode="auto">
          <a:xfrm>
            <a:off x="9965634" y="82701"/>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4" action="ppaction://hlinksldjump"/>
          </p:cNvPr>
          <p:cNvSpPr>
            <a:spLocks noChangeArrowheads="1"/>
          </p:cNvSpPr>
          <p:nvPr/>
        </p:nvSpPr>
        <p:spPr bwMode="auto">
          <a:xfrm>
            <a:off x="10440082"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5" action="ppaction://hlinksldjump"/>
          </p:cNvPr>
          <p:cNvSpPr>
            <a:spLocks noChangeArrowheads="1"/>
          </p:cNvSpPr>
          <p:nvPr/>
        </p:nvSpPr>
        <p:spPr bwMode="auto">
          <a:xfrm>
            <a:off x="10890388" y="82701"/>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6" action="ppaction://hlinksldjump"/>
          </p:cNvPr>
          <p:cNvSpPr>
            <a:spLocks noChangeArrowheads="1"/>
          </p:cNvSpPr>
          <p:nvPr/>
        </p:nvSpPr>
        <p:spPr bwMode="auto">
          <a:xfrm>
            <a:off x="11388560" y="82701"/>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a:hlinkClick r:id="rId17"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7" name="圆角矩形 26"/>
          <p:cNvSpPr/>
          <p:nvPr/>
        </p:nvSpPr>
        <p:spPr>
          <a:xfrm>
            <a:off x="10271670"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childTnLst>
        </p:cTn>
      </p:par>
    </p:tnLst>
    <p:bldLst>
      <p:bldP spid="14" grpId="0"/>
      <p:bldP spid="14" grpId="1"/>
      <p:bldP spid="4" grpId="0"/>
      <p:bldP spid="4"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20" name="矩形 19"/>
          <p:cNvSpPr/>
          <p:nvPr/>
        </p:nvSpPr>
        <p:spPr>
          <a:xfrm>
            <a:off x="201117" y="800223"/>
            <a:ext cx="11572430"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是两种单质，</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Y</a:t>
            </a:r>
            <a:r>
              <a:rPr lang="en-US" altLang="zh-CN" sz="2800" kern="100" dirty="0" smtClean="0">
                <a:latin typeface="宋体"/>
                <a:ea typeface="华文细黑"/>
                <a:cs typeface="Times New Roman"/>
              </a:rPr>
              <a:t>    </a:t>
            </a:r>
            <a:r>
              <a:rPr lang="en-US" altLang="zh-CN" sz="2800" kern="100" dirty="0" smtClean="0">
                <a:latin typeface="Times New Roman"/>
                <a:ea typeface="华文细黑"/>
                <a:cs typeface="Courier New"/>
              </a:rPr>
              <a:t>X</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被氧化　</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是氧化剂　</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Y</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是还原产物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X</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具有氧化性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Y</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具有还原性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单质氧化性比</a:t>
            </a:r>
            <a:r>
              <a:rPr lang="en-US" altLang="zh-CN" sz="2800" kern="100" dirty="0">
                <a:latin typeface="Times New Roman"/>
                <a:ea typeface="华文细黑"/>
                <a:cs typeface="Courier New"/>
              </a:rPr>
              <a:t>X</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氧化性强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①③④⑤⑥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①③④⑤</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根据</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化合价升高被氧化，得</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X</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化合价降低被还原，</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Y</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是还原产物；氧化剂和氧化产物都有氧化性，还原剂和还原产物都有还原性，正确的是</a:t>
            </a:r>
            <a:r>
              <a:rPr lang="en-US" altLang="zh-CN" sz="2800" kern="100" dirty="0">
                <a:latin typeface="宋体"/>
                <a:ea typeface="华文细黑"/>
                <a:cs typeface="Times New Roman"/>
              </a:rPr>
              <a:t>①③④⑤⑥</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10847734" y="817666"/>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cxnSp>
        <p:nvCxnSpPr>
          <p:cNvPr id="21" name="直接箭头连接符 20"/>
          <p:cNvCxnSpPr/>
          <p:nvPr/>
        </p:nvCxnSpPr>
        <p:spPr>
          <a:xfrm>
            <a:off x="5159102" y="1193399"/>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2617532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animEffect transition="in" filter="blinds(horizontal)">
                                      <p:cBhvr>
                                        <p:cTn id="7" dur="500"/>
                                        <p:tgtEl>
                                          <p:spTgt spid="20">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5" end="5"/>
                                            </p:txEl>
                                          </p:spTgt>
                                        </p:tgtEl>
                                      </p:cBhvr>
                                    </p:animEffect>
                                    <p:set>
                                      <p:cBhvr>
                                        <p:cTn id="17" dur="1" fill="hold">
                                          <p:stCondLst>
                                            <p:cond delay="499"/>
                                          </p:stCondLst>
                                        </p:cTn>
                                        <p:tgtEl>
                                          <p:spTgt spid="20">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3" grpId="0"/>
      <p:bldP spid="3"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220" y="693490"/>
            <a:ext cx="1168815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在下列变化中</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工业制盐酸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工业制漂粉精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实验室制氯气，按氯元素被氧化、被还原、既被氧化又被还原的顺序排列，正确的是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②①③</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①③②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③①②</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83107884"/>
              </p:ext>
            </p:extLst>
          </p:nvPr>
        </p:nvGraphicFramePr>
        <p:xfrm>
          <a:off x="334566" y="3371146"/>
          <a:ext cx="7561263" cy="1096963"/>
        </p:xfrm>
        <a:graphic>
          <a:graphicData uri="http://schemas.openxmlformats.org/presentationml/2006/ole">
            <mc:AlternateContent xmlns:mc="http://schemas.openxmlformats.org/markup-compatibility/2006">
              <mc:Choice xmlns:v="urn:schemas-microsoft-com:vml" Requires="v">
                <p:oleObj spid="_x0000_s61718" name="文档" r:id="rId4" imgW="7560632" imgH="1097251" progId="Word.Document.12">
                  <p:embed/>
                </p:oleObj>
              </mc:Choice>
              <mc:Fallback>
                <p:oleObj name="文档" r:id="rId4" imgW="7560632" imgH="1097251" progId="Word.Document.12">
                  <p:embed/>
                  <p:pic>
                    <p:nvPicPr>
                      <p:cNvPr id="0" name=""/>
                      <p:cNvPicPr/>
                      <p:nvPr/>
                    </p:nvPicPr>
                    <p:blipFill>
                      <a:blip r:embed="rId5"/>
                      <a:stretch>
                        <a:fillRect/>
                      </a:stretch>
                    </p:blipFill>
                    <p:spPr>
                      <a:xfrm>
                        <a:off x="334566" y="3371146"/>
                        <a:ext cx="7561263" cy="1096963"/>
                      </a:xfrm>
                      <a:prstGeom prst="rect">
                        <a:avLst/>
                      </a:prstGeom>
                    </p:spPr>
                  </p:pic>
                </p:oleObj>
              </mc:Fallback>
            </mc:AlternateContent>
          </a:graphicData>
        </a:graphic>
      </p:graphicFrame>
      <p:sp>
        <p:nvSpPr>
          <p:cNvPr id="5" name="矩形 4"/>
          <p:cNvSpPr/>
          <p:nvPr/>
        </p:nvSpPr>
        <p:spPr>
          <a:xfrm>
            <a:off x="198676" y="4254986"/>
            <a:ext cx="11873194" cy="738664"/>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2Ca(OH)</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ClO</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，氯元素既被氧化又被还原</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2387319461"/>
              </p:ext>
            </p:extLst>
          </p:nvPr>
        </p:nvGraphicFramePr>
        <p:xfrm>
          <a:off x="284163" y="5055493"/>
          <a:ext cx="10374312" cy="1057275"/>
        </p:xfrm>
        <a:graphic>
          <a:graphicData uri="http://schemas.openxmlformats.org/presentationml/2006/ole">
            <mc:AlternateContent xmlns:mc="http://schemas.openxmlformats.org/markup-compatibility/2006">
              <mc:Choice xmlns:v="urn:schemas-microsoft-com:vml" Requires="v">
                <p:oleObj spid="_x0000_s61719" name="文档" r:id="rId7" imgW="10372196" imgH="1057754" progId="Word.Document.12">
                  <p:embed/>
                </p:oleObj>
              </mc:Choice>
              <mc:Fallback>
                <p:oleObj name="文档" r:id="rId7" imgW="10372196" imgH="1057754" progId="Word.Document.12">
                  <p:embed/>
                  <p:pic>
                    <p:nvPicPr>
                      <p:cNvPr id="0" name=""/>
                      <p:cNvPicPr/>
                      <p:nvPr/>
                    </p:nvPicPr>
                    <p:blipFill>
                      <a:blip r:embed="rId8"/>
                      <a:stretch>
                        <a:fillRect/>
                      </a:stretch>
                    </p:blipFill>
                    <p:spPr>
                      <a:xfrm>
                        <a:off x="284163" y="5055493"/>
                        <a:ext cx="10374312" cy="1057275"/>
                      </a:xfrm>
                      <a:prstGeom prst="rect">
                        <a:avLst/>
                      </a:prstGeom>
                    </p:spPr>
                  </p:pic>
                </p:oleObj>
              </mc:Fallback>
            </mc:AlternateContent>
          </a:graphicData>
        </a:graphic>
      </p:graphicFrame>
      <p:sp>
        <p:nvSpPr>
          <p:cNvPr id="6" name="矩形 5"/>
          <p:cNvSpPr/>
          <p:nvPr/>
        </p:nvSpPr>
        <p:spPr>
          <a:xfrm>
            <a:off x="10513764" y="1371111"/>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9"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10"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11"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2"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3"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4"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5"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6"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7"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8"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9"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20"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21"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矩形 4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0" name="圆角矩形 4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4"/>
                                        </p:tgtEl>
                                      </p:cBhvr>
                                    </p:animEffect>
                                    <p:set>
                                      <p:cBhvr>
                                        <p:cTn id="33" dur="1" fill="hold">
                                          <p:stCondLst>
                                            <p:cond delay="499"/>
                                          </p:stCondLst>
                                        </p:cTn>
                                        <p:tgtEl>
                                          <p:spTgt spid="3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5" grpId="0"/>
      <p:bldP spid="5" grpId="1"/>
      <p:bldP spid="6" grpId="0"/>
      <p:bldP spid="6"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09907"/>
            <a:ext cx="11639246"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以下反应不属于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同一价态的同种元素既被氧化又被还原</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硫代硫酸钠与稀</a:t>
            </a:r>
            <a:r>
              <a:rPr lang="zh-CN" altLang="zh-CN" sz="2800" kern="100" dirty="0" smtClean="0">
                <a:latin typeface="Times New Roman"/>
                <a:ea typeface="华文细黑"/>
                <a:cs typeface="Times New Roman"/>
              </a:rPr>
              <a:t>硫酸</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硫与热</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D.KClO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与盐酸</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41515174"/>
              </p:ext>
            </p:extLst>
          </p:nvPr>
        </p:nvGraphicFramePr>
        <p:xfrm>
          <a:off x="334566" y="2676931"/>
          <a:ext cx="8159750" cy="863600"/>
        </p:xfrm>
        <a:graphic>
          <a:graphicData uri="http://schemas.openxmlformats.org/presentationml/2006/ole">
            <mc:AlternateContent xmlns:mc="http://schemas.openxmlformats.org/markup-compatibility/2006">
              <mc:Choice xmlns:v="urn:schemas-microsoft-com:vml" Requires="v">
                <p:oleObj spid="_x0000_s63159" name="文档" r:id="rId4" imgW="8160053" imgH="863257" progId="Word.Document.12">
                  <p:embed/>
                </p:oleObj>
              </mc:Choice>
              <mc:Fallback>
                <p:oleObj name="文档" r:id="rId4" imgW="8160053" imgH="863257" progId="Word.Document.12">
                  <p:embed/>
                  <p:pic>
                    <p:nvPicPr>
                      <p:cNvPr id="0" name=""/>
                      <p:cNvPicPr/>
                      <p:nvPr/>
                    </p:nvPicPr>
                    <p:blipFill>
                      <a:blip r:embed="rId5"/>
                      <a:stretch>
                        <a:fillRect/>
                      </a:stretch>
                    </p:blipFill>
                    <p:spPr>
                      <a:xfrm>
                        <a:off x="334566" y="2676931"/>
                        <a:ext cx="8159750" cy="863600"/>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465933994"/>
              </p:ext>
            </p:extLst>
          </p:nvPr>
        </p:nvGraphicFramePr>
        <p:xfrm>
          <a:off x="366395" y="3222515"/>
          <a:ext cx="8502650" cy="1076325"/>
        </p:xfrm>
        <a:graphic>
          <a:graphicData uri="http://schemas.openxmlformats.org/presentationml/2006/ole">
            <mc:AlternateContent xmlns:mc="http://schemas.openxmlformats.org/markup-compatibility/2006">
              <mc:Choice xmlns:v="urn:schemas-microsoft-com:vml" Requires="v">
                <p:oleObj spid="_x0000_s63160" name="文档" r:id="rId7" imgW="8510706" imgH="1076372" progId="Word.Document.12">
                  <p:embed/>
                </p:oleObj>
              </mc:Choice>
              <mc:Fallback>
                <p:oleObj name="文档" r:id="rId7" imgW="8510706" imgH="1076372" progId="Word.Document.12">
                  <p:embed/>
                  <p:pic>
                    <p:nvPicPr>
                      <p:cNvPr id="0" name=""/>
                      <p:cNvPicPr/>
                      <p:nvPr/>
                    </p:nvPicPr>
                    <p:blipFill>
                      <a:blip r:embed="rId8"/>
                      <a:stretch>
                        <a:fillRect/>
                      </a:stretch>
                    </p:blipFill>
                    <p:spPr>
                      <a:xfrm>
                        <a:off x="366395" y="3222515"/>
                        <a:ext cx="8502650" cy="1076325"/>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443981416"/>
              </p:ext>
            </p:extLst>
          </p:nvPr>
        </p:nvGraphicFramePr>
        <p:xfrm>
          <a:off x="334963" y="3983235"/>
          <a:ext cx="8158162" cy="955675"/>
        </p:xfrm>
        <a:graphic>
          <a:graphicData uri="http://schemas.openxmlformats.org/presentationml/2006/ole">
            <mc:AlternateContent xmlns:mc="http://schemas.openxmlformats.org/markup-compatibility/2006">
              <mc:Choice xmlns:v="urn:schemas-microsoft-com:vml" Requires="v">
                <p:oleObj spid="_x0000_s63161" name="文档" r:id="rId10" imgW="8160053" imgH="955775" progId="Word.Document.12">
                  <p:embed/>
                </p:oleObj>
              </mc:Choice>
              <mc:Fallback>
                <p:oleObj name="文档" r:id="rId10" imgW="8160053" imgH="955775" progId="Word.Document.12">
                  <p:embed/>
                  <p:pic>
                    <p:nvPicPr>
                      <p:cNvPr id="0" name=""/>
                      <p:cNvPicPr/>
                      <p:nvPr/>
                    </p:nvPicPr>
                    <p:blipFill>
                      <a:blip r:embed="rId11"/>
                      <a:stretch>
                        <a:fillRect/>
                      </a:stretch>
                    </p:blipFill>
                    <p:spPr>
                      <a:xfrm>
                        <a:off x="334963" y="3983235"/>
                        <a:ext cx="8158162" cy="955675"/>
                      </a:xfrm>
                      <a:prstGeom prst="rect">
                        <a:avLst/>
                      </a:prstGeom>
                    </p:spPr>
                  </p:pic>
                </p:oleObj>
              </mc:Fallback>
            </mc:AlternateContent>
          </a:graphicData>
        </a:graphic>
      </p:graphicFrame>
      <p:sp>
        <p:nvSpPr>
          <p:cNvPr id="6" name="矩形 5"/>
          <p:cNvSpPr/>
          <p:nvPr/>
        </p:nvSpPr>
        <p:spPr>
          <a:xfrm>
            <a:off x="262558" y="4590667"/>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以上三个都是同一价态的元素既被氧化又被还原的反应，而</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价的</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元素降为</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价，被还原，</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价的</a:t>
            </a:r>
            <a:r>
              <a:rPr lang="en-US" altLang="zh-CN" sz="2800" kern="100" dirty="0" err="1">
                <a:latin typeface="Times New Roman"/>
                <a:ea typeface="华文细黑"/>
                <a:cs typeface="Courier New"/>
              </a:rPr>
              <a:t>Cl</a:t>
            </a:r>
            <a:r>
              <a:rPr lang="zh-CN" altLang="zh-CN" sz="2800" kern="100" dirty="0">
                <a:latin typeface="Times New Roman"/>
                <a:ea typeface="华文细黑"/>
                <a:cs typeface="Times New Roman"/>
              </a:rPr>
              <a:t>元素升为</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价，被氧化</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51979829"/>
              </p:ext>
            </p:extLst>
          </p:nvPr>
        </p:nvGraphicFramePr>
        <p:xfrm>
          <a:off x="10616474" y="4716305"/>
          <a:ext cx="1017588" cy="681038"/>
        </p:xfrm>
        <a:graphic>
          <a:graphicData uri="http://schemas.openxmlformats.org/presentationml/2006/ole">
            <mc:AlternateContent xmlns:mc="http://schemas.openxmlformats.org/markup-compatibility/2006">
              <mc:Choice xmlns:v="urn:schemas-microsoft-com:vml" Requires="v">
                <p:oleObj spid="_x0000_s63162" name="文档" r:id="rId13" imgW="1017436" imgH="680424" progId="Word.Document.12">
                  <p:embed/>
                </p:oleObj>
              </mc:Choice>
              <mc:Fallback>
                <p:oleObj name="文档" r:id="rId13" imgW="1017436" imgH="680424" progId="Word.Document.12">
                  <p:embed/>
                  <p:pic>
                    <p:nvPicPr>
                      <p:cNvPr id="0" name=""/>
                      <p:cNvPicPr/>
                      <p:nvPr/>
                    </p:nvPicPr>
                    <p:blipFill>
                      <a:blip r:embed="rId14"/>
                      <a:stretch>
                        <a:fillRect/>
                      </a:stretch>
                    </p:blipFill>
                    <p:spPr>
                      <a:xfrm>
                        <a:off x="10616474" y="4716305"/>
                        <a:ext cx="1017588" cy="681038"/>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425810806"/>
              </p:ext>
            </p:extLst>
          </p:nvPr>
        </p:nvGraphicFramePr>
        <p:xfrm>
          <a:off x="5591150" y="5349789"/>
          <a:ext cx="1017588" cy="681038"/>
        </p:xfrm>
        <a:graphic>
          <a:graphicData uri="http://schemas.openxmlformats.org/presentationml/2006/ole">
            <mc:AlternateContent xmlns:mc="http://schemas.openxmlformats.org/markup-compatibility/2006">
              <mc:Choice xmlns:v="urn:schemas-microsoft-com:vml" Requires="v">
                <p:oleObj spid="_x0000_s63163" name="文档" r:id="rId16" imgW="1017436" imgH="681144" progId="Word.Document.12">
                  <p:embed/>
                </p:oleObj>
              </mc:Choice>
              <mc:Fallback>
                <p:oleObj name="文档" r:id="rId16" imgW="1017436" imgH="681144" progId="Word.Document.12">
                  <p:embed/>
                  <p:pic>
                    <p:nvPicPr>
                      <p:cNvPr id="0" name=""/>
                      <p:cNvPicPr/>
                      <p:nvPr/>
                    </p:nvPicPr>
                    <p:blipFill>
                      <a:blip r:embed="rId17"/>
                      <a:stretch>
                        <a:fillRect/>
                      </a:stretch>
                    </p:blipFill>
                    <p:spPr>
                      <a:xfrm>
                        <a:off x="5591150" y="5349789"/>
                        <a:ext cx="1017588" cy="681038"/>
                      </a:xfrm>
                      <a:prstGeom prst="rect">
                        <a:avLst/>
                      </a:prstGeom>
                    </p:spPr>
                  </p:pic>
                </p:oleObj>
              </mc:Fallback>
            </mc:AlternateContent>
          </a:graphicData>
        </a:graphic>
      </p:graphicFrame>
      <p:sp>
        <p:nvSpPr>
          <p:cNvPr id="8" name="矩形 7"/>
          <p:cNvSpPr/>
          <p:nvPr/>
        </p:nvSpPr>
        <p:spPr>
          <a:xfrm>
            <a:off x="10792990" y="639653"/>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24" name="Rectangle 21">
            <a:hlinkClick r:id="rId18"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9"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20"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21"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22"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23"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24"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5"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6"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7"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8"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29"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30"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矩形 3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1" name="圆角矩形 4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par>
                                <p:cTn id="26" presetID="3" presetClass="entr" presetSubtype="1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bldLst>
      <p:bldP spid="6" grpId="0"/>
      <p:bldP spid="6"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63877" y="143134"/>
            <a:ext cx="11733225"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氧化还原反应的类型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下列标明电子转移的方向和数目的化学方程式中，正确的</a:t>
            </a:r>
            <a:r>
              <a:rPr lang="zh-CN" altLang="zh-CN" sz="2800" kern="100" dirty="0" smtClean="0">
                <a:latin typeface="Times New Roman"/>
                <a:ea typeface="华文细黑"/>
                <a:cs typeface="Times New Roman"/>
              </a:rPr>
              <a:t>是</a:t>
            </a:r>
            <a:r>
              <a:rPr lang="en-US" altLang="zh-CN" sz="2800" u="sng" kern="100" dirty="0" smtClean="0">
                <a:latin typeface="宋体"/>
                <a:ea typeface="华文细黑"/>
                <a:cs typeface="Times New Roman"/>
              </a:rPr>
              <a:t>    </a:t>
            </a:r>
            <a:r>
              <a:rPr lang="zh-CN" altLang="zh-CN" sz="2800" kern="100" dirty="0" smtClean="0">
                <a:latin typeface="Times New Roman"/>
                <a:ea typeface="华文细黑"/>
                <a:cs typeface="Times New Roman"/>
              </a:rPr>
              <a:t>；属于</a:t>
            </a:r>
            <a:r>
              <a:rPr lang="zh-CN" altLang="zh-CN" sz="2800" kern="100" dirty="0">
                <a:latin typeface="Times New Roman"/>
                <a:ea typeface="华文细黑"/>
                <a:cs typeface="Times New Roman"/>
              </a:rPr>
              <a:t>歧化反应的</a:t>
            </a:r>
            <a:r>
              <a:rPr lang="zh-CN" altLang="zh-CN" sz="2800" kern="100" dirty="0" smtClean="0">
                <a:latin typeface="Times New Roman"/>
                <a:ea typeface="华文细黑"/>
                <a:cs typeface="Times New Roman"/>
              </a:rPr>
              <a:t>是</a:t>
            </a:r>
            <a:r>
              <a:rPr lang="en-US" altLang="zh-CN" sz="2800" u="sng" kern="100" dirty="0" smtClean="0">
                <a:latin typeface="宋体"/>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属于归中反应的</a:t>
            </a:r>
            <a:r>
              <a:rPr lang="zh-CN" altLang="zh-CN" sz="2800" kern="100" dirty="0" smtClean="0">
                <a:latin typeface="Times New Roman"/>
                <a:ea typeface="华文细黑"/>
                <a:cs typeface="Times New Roman"/>
              </a:rPr>
              <a:t>是</a:t>
            </a:r>
            <a:r>
              <a:rPr lang="en-US" altLang="zh-CN" sz="2800" u="sng" kern="100" dirty="0" smtClean="0">
                <a:latin typeface="宋体"/>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属于部分氧化还原反应的</a:t>
            </a:r>
            <a:r>
              <a:rPr lang="zh-CN" altLang="zh-CN" sz="2800" kern="100" dirty="0" smtClean="0">
                <a:latin typeface="Times New Roman"/>
                <a:ea typeface="华文细黑"/>
                <a:cs typeface="Times New Roman"/>
              </a:rPr>
              <a:t>是</a:t>
            </a:r>
            <a:r>
              <a:rPr lang="en-US" altLang="zh-CN" sz="2800" u="sng" kern="100" dirty="0" smtClean="0">
                <a:latin typeface="宋体"/>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06" y="2305368"/>
            <a:ext cx="5122949" cy="2014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93" y="4378372"/>
            <a:ext cx="6288849" cy="192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531270" y="892243"/>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④⑤</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1980590" y="1531606"/>
            <a:ext cx="543739"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5566161" y="1531606"/>
            <a:ext cx="543739"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③</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10577904" y="1541766"/>
            <a:ext cx="1261884"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③④⑤</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3" grpId="0"/>
      <p:bldP spid="3" grpId="1"/>
      <p:bldP spid="4" grpId="0"/>
      <p:bldP spid="4" grpId="1"/>
      <p:bldP spid="5" grpId="0"/>
      <p:bldP spid="5" grpId="1"/>
      <p:bldP spid="6" grpId="0"/>
      <p:bldP spid="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755620"/>
            <a:ext cx="11409907"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氮化钠和氢化钠都是离子化合物，与水反应的化学方程式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如下：</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dirty="0" smtClean="0">
                <a:latin typeface="宋体"/>
                <a:ea typeface="华文细黑"/>
                <a:cs typeface="Times New Roman"/>
              </a:rPr>
              <a:t>     </a:t>
            </a:r>
            <a:r>
              <a:rPr lang="en-US" altLang="zh-CN" sz="2800" kern="100" dirty="0" err="1" smtClean="0">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dirty="0" smtClean="0">
                <a:latin typeface="宋体"/>
                <a:ea typeface="华文细黑"/>
                <a:cs typeface="Times New Roman"/>
              </a:rPr>
              <a:t>     </a:t>
            </a:r>
            <a:r>
              <a:rPr lang="en-US" altLang="zh-CN" sz="2800" kern="100" dirty="0" err="1" smtClean="0">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。有关它们的叙述：</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与水反应都是氧化还原反应；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与水反应后的溶液都显碱性；</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与盐酸反应都只生成一种盐</a:t>
            </a:r>
            <a:r>
              <a:rPr lang="zh-CN" altLang="zh-CN" sz="2800" kern="100" dirty="0" smtClean="0">
                <a:latin typeface="Times New Roman"/>
                <a:ea typeface="华文细黑"/>
                <a:cs typeface="Times New Roman"/>
              </a:rPr>
              <a:t>。正确</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②</a:t>
            </a:r>
            <a:endParaRPr lang="en-US" altLang="zh-CN" sz="2800" kern="100" dirty="0" smtClean="0">
              <a:latin typeface="宋体"/>
              <a:cs typeface="Courier New"/>
            </a:endParaRPr>
          </a:p>
        </p:txBody>
      </p:sp>
      <p:cxnSp>
        <p:nvCxnSpPr>
          <p:cNvPr id="17" name="直接箭头连接符 16"/>
          <p:cNvCxnSpPr/>
          <p:nvPr/>
        </p:nvCxnSpPr>
        <p:spPr>
          <a:xfrm>
            <a:off x="2350790" y="1815420"/>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309182" y="1815420"/>
            <a:ext cx="6480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78582" y="837506"/>
            <a:ext cx="11185087" cy="3970318"/>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N</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NH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中元素的化合价没有变化，不是氧化还原反应，</a:t>
            </a: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错误；</a:t>
            </a:r>
            <a:endParaRPr lang="zh-CN" altLang="zh-CN" sz="105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正确；</a:t>
            </a:r>
            <a:endParaRPr lang="zh-CN" altLang="zh-CN" sz="105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氮化钠和盐酸反应会生成氯化钠、氯化铵两种盐，氢化钠与盐酸反应会生成氯化钠一种盐，</a:t>
            </a: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错误。</a:t>
            </a:r>
            <a:endParaRPr lang="zh-CN"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7"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54239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1030" y="633057"/>
            <a:ext cx="11621058"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工业上以铬铁矿</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a:t>
            </a:r>
            <a:r>
              <a:rPr lang="en-US" altLang="zh-CN" sz="2800" kern="100" dirty="0">
                <a:latin typeface="Times New Roman"/>
                <a:ea typeface="华文细黑"/>
                <a:cs typeface="Courier New"/>
              </a:rPr>
              <a:t>FeO·Cr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、碳酸钠、氧气和硫酸为原料生产重铬酸钠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，其主要反应为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(1)4FeO·Cr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7O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8Na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CrO</a:t>
            </a:r>
            <a:r>
              <a:rPr lang="en-US" altLang="zh-CN" sz="2800" kern="100" baseline="-25000" dirty="0" smtClean="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8CO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均为氧化还原反应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的氧化剂是</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，还原剂是</a:t>
            </a:r>
            <a:r>
              <a:rPr lang="en-US" altLang="zh-CN" sz="2800" kern="100" dirty="0">
                <a:latin typeface="Times New Roman"/>
                <a:ea typeface="华文细黑"/>
                <a:cs typeface="Courier New"/>
              </a:rPr>
              <a:t>FeO·Cr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高温下，</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的氧化性大于</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小于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时共转移</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0172060"/>
              </p:ext>
            </p:extLst>
          </p:nvPr>
        </p:nvGraphicFramePr>
        <p:xfrm>
          <a:off x="5132288" y="1826713"/>
          <a:ext cx="1250950" cy="903288"/>
        </p:xfrm>
        <a:graphic>
          <a:graphicData uri="http://schemas.openxmlformats.org/presentationml/2006/ole">
            <mc:AlternateContent xmlns:mc="http://schemas.openxmlformats.org/markup-compatibility/2006">
              <mc:Choice xmlns:v="urn:schemas-microsoft-com:vml" Requires="v">
                <p:oleObj spid="_x0000_s63627" name="文档" r:id="rId4" imgW="1251093" imgH="903632" progId="Word.Document.12">
                  <p:embed/>
                </p:oleObj>
              </mc:Choice>
              <mc:Fallback>
                <p:oleObj name="文档" r:id="rId4" imgW="1251093" imgH="903632" progId="Word.Document.12">
                  <p:embed/>
                  <p:pic>
                    <p:nvPicPr>
                      <p:cNvPr id="0" name=""/>
                      <p:cNvPicPr/>
                      <p:nvPr/>
                    </p:nvPicPr>
                    <p:blipFill>
                      <a:blip r:embed="rId5"/>
                      <a:stretch>
                        <a:fillRect/>
                      </a:stretch>
                    </p:blipFill>
                    <p:spPr>
                      <a:xfrm>
                        <a:off x="5132288" y="1826713"/>
                        <a:ext cx="1250950" cy="903288"/>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23213" y="693490"/>
            <a:ext cx="11621058"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中铁元素、铬元素和氧元素的化合价发生了变化，为氧化还原反应，</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中无元素的化合价发生变化，为非氧化还原反应，故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中氧元素的化合价从</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降到－</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是氧化剂，铁元素的化合价从＋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价，铬元素的化合价从＋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FeO·Cr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是还原剂，故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项，高温下，</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的氧化性大于</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时，共转移电子</a:t>
            </a:r>
            <a:r>
              <a:rPr lang="en-US" altLang="zh-CN" sz="2800" kern="100" dirty="0">
                <a:latin typeface="Times New Roman"/>
                <a:ea typeface="华文细黑"/>
                <a:cs typeface="Courier New"/>
              </a:rPr>
              <a:t>2</a:t>
            </a:r>
            <a:r>
              <a:rPr lang="en-US" altLang="zh-CN" sz="2800" kern="100" dirty="0" smtClean="0">
                <a:latin typeface="宋体"/>
                <a:ea typeface="华文细黑"/>
                <a:cs typeface="Times New Roman"/>
              </a:rPr>
              <a:t>×  ×</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36542753"/>
              </p:ext>
            </p:extLst>
          </p:nvPr>
        </p:nvGraphicFramePr>
        <p:xfrm>
          <a:off x="7651085" y="5084305"/>
          <a:ext cx="468313" cy="1096963"/>
        </p:xfrm>
        <a:graphic>
          <a:graphicData uri="http://schemas.openxmlformats.org/presentationml/2006/ole">
            <mc:AlternateContent xmlns:mc="http://schemas.openxmlformats.org/markup-compatibility/2006">
              <mc:Choice xmlns:v="urn:schemas-microsoft-com:vml" Requires="v">
                <p:oleObj spid="_x0000_s64650" name="文档" r:id="rId4" imgW="468755" imgH="1097319" progId="Word.Document.12">
                  <p:embed/>
                </p:oleObj>
              </mc:Choice>
              <mc:Fallback>
                <p:oleObj name="文档" r:id="rId4" imgW="468755" imgH="1097319" progId="Word.Document.12">
                  <p:embed/>
                  <p:pic>
                    <p:nvPicPr>
                      <p:cNvPr id="0" name=""/>
                      <p:cNvPicPr/>
                      <p:nvPr/>
                    </p:nvPicPr>
                    <p:blipFill>
                      <a:blip r:embed="rId5"/>
                      <a:stretch>
                        <a:fillRect/>
                      </a:stretch>
                    </p:blipFill>
                    <p:spPr>
                      <a:xfrm>
                        <a:off x="7651085" y="5084305"/>
                        <a:ext cx="468313" cy="1096963"/>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4005744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5" cy="422769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已知氧化还原反应：</a:t>
            </a:r>
            <a:r>
              <a:rPr lang="en-US" altLang="zh-CN" sz="2800" kern="100" dirty="0">
                <a:latin typeface="Times New Roman"/>
                <a:ea typeface="华文细黑"/>
                <a:cs typeface="Courier New"/>
              </a:rPr>
              <a:t>2Cu(IO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24KI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=2CuI</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A.Cu</a:t>
            </a:r>
            <a:r>
              <a:rPr lang="en-US" altLang="zh-CN" sz="2800" kern="100" dirty="0">
                <a:latin typeface="Times New Roman"/>
                <a:ea typeface="华文细黑"/>
                <a:cs typeface="Courier New"/>
              </a:rPr>
              <a:t>(IO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a:t>
            </a:r>
            <a:r>
              <a:rPr lang="en-US" altLang="zh-CN" sz="2800" kern="100" dirty="0">
                <a:latin typeface="Times New Roman"/>
                <a:ea typeface="华文细黑"/>
                <a:cs typeface="Courier New"/>
              </a:rPr>
              <a:t>Cu(IO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中的铜和碘元素被还原</a:t>
            </a:r>
            <a:endParaRPr lang="zh-CN" altLang="zh-CN" sz="280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B.CuI</a:t>
            </a:r>
            <a:r>
              <a:rPr lang="zh-CN" altLang="zh-CN" sz="2800" kern="100" dirty="0">
                <a:latin typeface="Times New Roman"/>
                <a:ea typeface="华文细黑"/>
                <a:cs typeface="Times New Roman"/>
              </a:rPr>
              <a:t>既是氧化产物又是还原产物</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每生成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CuI</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KI</a:t>
            </a:r>
            <a:r>
              <a:rPr lang="zh-CN" altLang="zh-CN" sz="2800" kern="100" dirty="0">
                <a:latin typeface="Times New Roman"/>
                <a:ea typeface="华文细黑"/>
                <a:cs typeface="Times New Roman"/>
              </a:rPr>
              <a:t>发生氧化反应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每转移</a:t>
            </a:r>
            <a:r>
              <a:rPr lang="en-US" altLang="zh-CN" sz="2800" kern="100" dirty="0">
                <a:latin typeface="Times New Roman"/>
                <a:ea typeface="华文细黑"/>
                <a:cs typeface="Courier New"/>
              </a:rPr>
              <a:t>1.1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电子，有</a:t>
            </a:r>
            <a:r>
              <a:rPr lang="en-US" altLang="zh-CN" sz="2800" kern="100" dirty="0">
                <a:latin typeface="Times New Roman"/>
                <a:ea typeface="华文细黑"/>
                <a:cs typeface="Courier New"/>
              </a:rPr>
              <a:t>0.2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被</a:t>
            </a:r>
            <a:r>
              <a:rPr lang="zh-CN" altLang="zh-CN" sz="2800" kern="100" dirty="0">
                <a:latin typeface="Times New Roman"/>
                <a:ea typeface="华文细黑"/>
                <a:cs typeface="Times New Roman"/>
              </a:rPr>
              <a:t>氧</a:t>
            </a:r>
            <a:r>
              <a:rPr lang="zh-CN" altLang="zh-CN" sz="2800" kern="100" dirty="0" smtClean="0">
                <a:latin typeface="Times New Roman"/>
                <a:ea typeface="华文细黑"/>
                <a:cs typeface="Times New Roman"/>
              </a:rPr>
              <a:t>化</a:t>
            </a:r>
            <a:endParaRPr lang="en-US" altLang="zh-CN" sz="2800" kern="100" dirty="0" smtClean="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396673216"/>
              </p:ext>
            </p:extLst>
          </p:nvPr>
        </p:nvGraphicFramePr>
        <p:xfrm>
          <a:off x="5858233" y="4436690"/>
          <a:ext cx="550863" cy="649288"/>
        </p:xfrm>
        <a:graphic>
          <a:graphicData uri="http://schemas.openxmlformats.org/presentationml/2006/ole">
            <mc:AlternateContent xmlns:mc="http://schemas.openxmlformats.org/markup-compatibility/2006">
              <mc:Choice xmlns:v="urn:schemas-microsoft-com:vml" Requires="v">
                <p:oleObj spid="_x0000_s65674" name="文档" r:id="rId4" imgW="550121" imgH="649823" progId="Word.Document.12">
                  <p:embed/>
                </p:oleObj>
              </mc:Choice>
              <mc:Fallback>
                <p:oleObj name="文档" r:id="rId4" imgW="550121" imgH="649823" progId="Word.Document.12">
                  <p:embed/>
                  <p:pic>
                    <p:nvPicPr>
                      <p:cNvPr id="0" name=""/>
                      <p:cNvPicPr/>
                      <p:nvPr/>
                    </p:nvPicPr>
                    <p:blipFill>
                      <a:blip r:embed="rId5"/>
                      <a:stretch>
                        <a:fillRect/>
                      </a:stretch>
                    </p:blipFill>
                    <p:spPr>
                      <a:xfrm>
                        <a:off x="5858233" y="4436690"/>
                        <a:ext cx="550863" cy="649288"/>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1839" y="693490"/>
            <a:ext cx="11524007" cy="526297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2Cu(IO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24KI</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=2CuI</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13I</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12K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中，</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元素的化合价由＋</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价降低为＋</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价，</a:t>
            </a:r>
            <a:r>
              <a:rPr lang="en-US" altLang="zh-CN" sz="2800" kern="100" dirty="0">
                <a:solidFill>
                  <a:prstClr val="black"/>
                </a:solidFill>
                <a:latin typeface="Times New Roman"/>
                <a:ea typeface="华文细黑"/>
                <a:cs typeface="Courier New"/>
              </a:rPr>
              <a:t>Cu(IO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a:t>
            </a:r>
            <a:r>
              <a:rPr lang="en-US" altLang="zh-CN" sz="2800" kern="100" dirty="0">
                <a:solidFill>
                  <a:prstClr val="black"/>
                </a:solidFill>
                <a:latin typeface="Times New Roman"/>
                <a:ea typeface="华文细黑"/>
                <a:cs typeface="Courier New"/>
              </a:rPr>
              <a:t>I</a:t>
            </a:r>
            <a:r>
              <a:rPr lang="zh-CN" altLang="zh-CN" sz="2800" kern="100" dirty="0">
                <a:solidFill>
                  <a:prstClr val="black"/>
                </a:solidFill>
                <a:latin typeface="Times New Roman"/>
                <a:ea typeface="华文细黑"/>
                <a:cs typeface="Times New Roman"/>
              </a:rPr>
              <a:t>元素的化合价由＋</a:t>
            </a: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价降低为</a:t>
            </a:r>
            <a:r>
              <a:rPr lang="en-US" altLang="zh-CN" sz="2800" kern="100" dirty="0">
                <a:solidFill>
                  <a:prstClr val="black"/>
                </a:solidFill>
                <a:latin typeface="Times New Roman"/>
                <a:ea typeface="华文细黑"/>
                <a:cs typeface="Courier New"/>
              </a:rPr>
              <a:t>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KI</a:t>
            </a:r>
            <a:r>
              <a:rPr lang="zh-CN" altLang="zh-CN" sz="2800" kern="100" dirty="0">
                <a:solidFill>
                  <a:prstClr val="black"/>
                </a:solidFill>
                <a:latin typeface="Times New Roman"/>
                <a:ea typeface="华文细黑"/>
                <a:cs typeface="Times New Roman"/>
              </a:rPr>
              <a:t>中</a:t>
            </a:r>
            <a:r>
              <a:rPr lang="en-US" altLang="zh-CN" sz="2800" kern="100" dirty="0">
                <a:solidFill>
                  <a:prstClr val="black"/>
                </a:solidFill>
                <a:latin typeface="Times New Roman"/>
                <a:ea typeface="华文细黑"/>
                <a:cs typeface="Courier New"/>
              </a:rPr>
              <a:t>I</a:t>
            </a:r>
            <a:r>
              <a:rPr lang="zh-CN" altLang="zh-CN" sz="2800" kern="100" dirty="0">
                <a:solidFill>
                  <a:prstClr val="black"/>
                </a:solidFill>
                <a:latin typeface="Times New Roman"/>
                <a:ea typeface="华文细黑"/>
                <a:cs typeface="Times New Roman"/>
              </a:rPr>
              <a:t>元素的化合价由－</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价升高到</a:t>
            </a:r>
            <a:r>
              <a:rPr lang="en-US" altLang="zh-CN" sz="2800" kern="100" dirty="0">
                <a:solidFill>
                  <a:prstClr val="black"/>
                </a:solidFill>
                <a:latin typeface="Times New Roman"/>
                <a:ea typeface="华文细黑"/>
                <a:cs typeface="Courier New"/>
              </a:rPr>
              <a:t>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Cu(IO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得电子作氧化剂，</a:t>
            </a:r>
            <a:r>
              <a:rPr lang="en-US" altLang="zh-CN" sz="2800" kern="100" dirty="0">
                <a:solidFill>
                  <a:prstClr val="black"/>
                </a:solidFill>
                <a:latin typeface="Times New Roman"/>
                <a:ea typeface="华文细黑"/>
                <a:cs typeface="Courier New"/>
              </a:rPr>
              <a:t>Cu(IO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中的铜和碘元素得电子化合价降低而被还原，正确</a:t>
            </a:r>
            <a:r>
              <a:rPr lang="zh-CN" altLang="zh-CN" sz="2800" kern="100" dirty="0" smtClean="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err="1">
                <a:latin typeface="Times New Roman"/>
                <a:ea typeface="华文细黑"/>
                <a:cs typeface="Courier New"/>
              </a:rPr>
              <a:t>CuI</a:t>
            </a:r>
            <a:r>
              <a:rPr lang="zh-CN" altLang="zh-CN" sz="2800" kern="100" dirty="0">
                <a:latin typeface="Times New Roman"/>
                <a:ea typeface="华文细黑"/>
                <a:cs typeface="Times New Roman"/>
              </a:rPr>
              <a:t>只是还原产物，错误；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项，每生成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CuI</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11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KI</a:t>
            </a:r>
            <a:r>
              <a:rPr lang="zh-CN" altLang="zh-CN" sz="2800" kern="100" dirty="0">
                <a:latin typeface="Times New Roman"/>
                <a:ea typeface="华文细黑"/>
                <a:cs typeface="Times New Roman"/>
              </a:rPr>
              <a:t>发生氧化反应，错误；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得</a:t>
            </a:r>
            <a:r>
              <a:rPr lang="zh-CN" altLang="zh-CN" sz="2800" kern="100" dirty="0">
                <a:latin typeface="Times New Roman"/>
                <a:ea typeface="华文细黑"/>
                <a:cs typeface="Times New Roman"/>
              </a:rPr>
              <a:t>电子被还原，错误。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98970638"/>
              </p:ext>
            </p:extLst>
          </p:nvPr>
        </p:nvGraphicFramePr>
        <p:xfrm>
          <a:off x="1369966" y="4640005"/>
          <a:ext cx="631825" cy="700088"/>
        </p:xfrm>
        <a:graphic>
          <a:graphicData uri="http://schemas.openxmlformats.org/presentationml/2006/ole">
            <mc:AlternateContent xmlns:mc="http://schemas.openxmlformats.org/markup-compatibility/2006">
              <mc:Choice xmlns:v="urn:schemas-microsoft-com:vml" Requires="v">
                <p:oleObj spid="_x0000_s66698" name="文档" r:id="rId4" imgW="631127" imgH="700585" progId="Word.Document.12">
                  <p:embed/>
                </p:oleObj>
              </mc:Choice>
              <mc:Fallback>
                <p:oleObj name="文档" r:id="rId4" imgW="631127" imgH="700585" progId="Word.Document.12">
                  <p:embed/>
                  <p:pic>
                    <p:nvPicPr>
                      <p:cNvPr id="0" name=""/>
                      <p:cNvPicPr/>
                      <p:nvPr/>
                    </p:nvPicPr>
                    <p:blipFill>
                      <a:blip r:embed="rId5"/>
                      <a:stretch>
                        <a:fillRect/>
                      </a:stretch>
                    </p:blipFill>
                    <p:spPr>
                      <a:xfrm>
                        <a:off x="1369966" y="4640005"/>
                        <a:ext cx="631825" cy="700088"/>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124337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238" y="765498"/>
            <a:ext cx="11755638"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在硫酸铁电化浸出黄铜矿精矿工艺中，有一主要反应：</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2S</a:t>
            </a:r>
            <a:r>
              <a:rPr lang="zh-CN" altLang="zh-CN" sz="2800" kern="100" dirty="0">
                <a:latin typeface="Times New Roman"/>
                <a:ea typeface="华文细黑"/>
                <a:cs typeface="Times New Roman"/>
              </a:rPr>
              <a:t>，反应结束后，经处理获得单质硫</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反应中硫元素被氧化，所有铁元素均被还原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氧化剂是</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，氧化产物是</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反应中转移电子的物质的量为</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反应结束后，测得溶液中三种金属离子的总物质的量为</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的总物质的量为</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7"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91288" y="647190"/>
            <a:ext cx="11344407" cy="4662814"/>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CuFeS</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中铁元素的化合价为＋</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价，反应物</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的化合价为＋</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价，生成物中</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的化合价为＋</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价，所以不是所有铁元素均被还原，故</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错误；</a:t>
            </a:r>
            <a:endParaRPr lang="zh-CN" altLang="zh-CN" sz="2800" kern="100" dirty="0">
              <a:solidFill>
                <a:prstClr val="black"/>
              </a:solidFill>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元素的化合价变化，其他元素的化合价不变，所以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不是氧化产物，错误；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项，由离子方程式可知，生成</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S</a:t>
            </a:r>
            <a:r>
              <a:rPr lang="zh-CN" altLang="zh-CN" sz="2800" kern="100" dirty="0">
                <a:latin typeface="Times New Roman"/>
                <a:ea typeface="华文细黑"/>
                <a:cs typeface="Times New Roman"/>
              </a:rPr>
              <a:t>，转移电子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，则生成</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S</a:t>
            </a:r>
            <a:r>
              <a:rPr lang="zh-CN" altLang="zh-CN" sz="2800" kern="100" dirty="0">
                <a:latin typeface="Times New Roman"/>
                <a:ea typeface="华文细黑"/>
                <a:cs typeface="Times New Roman"/>
              </a:rPr>
              <a:t>，应转移</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11439" y="837506"/>
            <a:ext cx="11344407" cy="3323987"/>
          </a:xfrm>
          <a:prstGeom prst="rect">
            <a:avLst/>
          </a:prstGeom>
        </p:spPr>
        <p:txBody>
          <a:bodyPr>
            <a:spAutoFit/>
          </a:bodyPr>
          <a:lstStyle/>
          <a:p>
            <a:pPr lvl="0" algn="just">
              <a:lnSpc>
                <a:spcPct val="150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项，由方程式可知，生成</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硫，则生成</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金属离子，</a:t>
            </a:r>
            <a:r>
              <a:rPr lang="zh-CN" altLang="zh-CN" sz="2800" kern="100" dirty="0" smtClean="0">
                <a:solidFill>
                  <a:prstClr val="black"/>
                </a:solidFill>
                <a:latin typeface="Times New Roman"/>
                <a:ea typeface="华文细黑"/>
                <a:cs typeface="Times New Roman"/>
              </a:rPr>
              <a:t>消耗</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smtClean="0">
                <a:solidFill>
                  <a:prstClr val="black"/>
                </a:solidFill>
                <a:latin typeface="Times New Roman"/>
                <a:ea typeface="华文细黑"/>
                <a:cs typeface="Courier New"/>
              </a:rPr>
              <a:t>2</a:t>
            </a:r>
            <a:r>
              <a:rPr lang="en-US" altLang="zh-CN" sz="2800" i="1" kern="100" dirty="0" smtClean="0">
                <a:solidFill>
                  <a:prstClr val="black"/>
                </a:solidFill>
                <a:latin typeface="Times New Roman"/>
                <a:ea typeface="华文细黑"/>
                <a:cs typeface="Courier New"/>
              </a:rPr>
              <a:t>x</a:t>
            </a:r>
            <a:r>
              <a:rPr lang="en-US" altLang="zh-CN" sz="2800" kern="100" dirty="0" smtClean="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Fe</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，反应结束后，测得溶液中三种金属离子的总物质的量</a:t>
            </a:r>
            <a:r>
              <a:rPr lang="zh-CN" altLang="zh-CN" sz="2800" kern="100" dirty="0" smtClean="0">
                <a:solidFill>
                  <a:prstClr val="black"/>
                </a:solidFill>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i="1" kern="100" dirty="0" smtClean="0">
                <a:solidFill>
                  <a:prstClr val="black"/>
                </a:solidFill>
                <a:latin typeface="Times New Roman"/>
                <a:ea typeface="华文细黑"/>
                <a:cs typeface="Courier New"/>
              </a:rPr>
              <a:t>y</a:t>
            </a:r>
            <a:r>
              <a:rPr lang="en-US" altLang="zh-CN" sz="2800" kern="100" dirty="0" smtClean="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，则剩余</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的物质的量为</a:t>
            </a:r>
            <a:r>
              <a:rPr lang="en-US" altLang="zh-CN" sz="2800" kern="100" dirty="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，所以原</a:t>
            </a:r>
            <a:r>
              <a:rPr lang="en-US" altLang="zh-CN" sz="2800" kern="100" dirty="0">
                <a:solidFill>
                  <a:prstClr val="black"/>
                </a:solidFill>
                <a:latin typeface="Times New Roman"/>
                <a:ea typeface="华文细黑"/>
                <a:cs typeface="Courier New"/>
              </a:rPr>
              <a:t>Fe</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的总物质的量为</a:t>
            </a:r>
            <a:r>
              <a:rPr lang="en-US" altLang="zh-CN" sz="2800" kern="100" dirty="0">
                <a:solidFill>
                  <a:prstClr val="black"/>
                </a:solidFill>
                <a:latin typeface="Times New Roman"/>
                <a:ea typeface="华文细黑"/>
                <a:cs typeface="Courier New"/>
              </a:rPr>
              <a:t>2</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y</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y</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，正确。</a:t>
            </a:r>
            <a:endParaRPr lang="zh-CN" altLang="zh-CN" sz="280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7"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1727744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75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750"/>
                                        <p:tgtEl>
                                          <p:spTgt spid="3">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342408868"/>
              </p:ext>
            </p:extLst>
          </p:nvPr>
        </p:nvGraphicFramePr>
        <p:xfrm>
          <a:off x="340868" y="837506"/>
          <a:ext cx="11531600" cy="5314950"/>
        </p:xfrm>
        <a:graphic>
          <a:graphicData uri="http://schemas.openxmlformats.org/presentationml/2006/ole">
            <mc:AlternateContent xmlns:mc="http://schemas.openxmlformats.org/markup-compatibility/2006">
              <mc:Choice xmlns:v="urn:schemas-microsoft-com:vml" Requires="v">
                <p:oleObj spid="_x0000_s67722" name="文档" r:id="rId4" imgW="11540215" imgH="5328789" progId="Word.Document.12">
                  <p:embed/>
                </p:oleObj>
              </mc:Choice>
              <mc:Fallback>
                <p:oleObj name="文档" r:id="rId4" imgW="11540215" imgH="5328789" progId="Word.Document.12">
                  <p:embed/>
                  <p:pic>
                    <p:nvPicPr>
                      <p:cNvPr id="0" name=""/>
                      <p:cNvPicPr/>
                      <p:nvPr/>
                    </p:nvPicPr>
                    <p:blipFill>
                      <a:blip r:embed="rId5"/>
                      <a:stretch>
                        <a:fillRect/>
                      </a:stretch>
                    </p:blipFill>
                    <p:spPr>
                      <a:xfrm>
                        <a:off x="340868" y="837506"/>
                        <a:ext cx="11531600" cy="5314950"/>
                      </a:xfrm>
                      <a:prstGeom prst="rect">
                        <a:avLst/>
                      </a:prstGeom>
                    </p:spPr>
                  </p:pic>
                </p:oleObj>
              </mc:Fallback>
            </mc:AlternateContent>
          </a:graphicData>
        </a:graphic>
      </p:graphicFrame>
      <p:cxnSp>
        <p:nvCxnSpPr>
          <p:cNvPr id="17" name="直接箭头连接符 16"/>
          <p:cNvCxnSpPr/>
          <p:nvPr/>
        </p:nvCxnSpPr>
        <p:spPr>
          <a:xfrm>
            <a:off x="4941034" y="1804978"/>
            <a:ext cx="589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74" y="1125538"/>
            <a:ext cx="7182888" cy="190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74" y="3290973"/>
            <a:ext cx="7362287" cy="108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334" y="4814612"/>
            <a:ext cx="8306048" cy="11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4266035730"/>
              </p:ext>
            </p:extLst>
          </p:nvPr>
        </p:nvGraphicFramePr>
        <p:xfrm>
          <a:off x="190550" y="800223"/>
          <a:ext cx="11825288" cy="3341688"/>
        </p:xfrm>
        <a:graphic>
          <a:graphicData uri="http://schemas.openxmlformats.org/presentationml/2006/ole">
            <mc:AlternateContent xmlns:mc="http://schemas.openxmlformats.org/markup-compatibility/2006">
              <mc:Choice xmlns:v="urn:schemas-microsoft-com:vml" Requires="v">
                <p:oleObj spid="_x0000_s68883" name="文档" r:id="rId4" imgW="11959780" imgH="3392096" progId="Word.Document.12">
                  <p:embed/>
                </p:oleObj>
              </mc:Choice>
              <mc:Fallback>
                <p:oleObj name="文档" r:id="rId4" imgW="11959780" imgH="3392096" progId="Word.Document.12">
                  <p:embed/>
                  <p:pic>
                    <p:nvPicPr>
                      <p:cNvPr id="0" name=""/>
                      <p:cNvPicPr/>
                      <p:nvPr/>
                    </p:nvPicPr>
                    <p:blipFill>
                      <a:blip r:embed="rId5"/>
                      <a:stretch>
                        <a:fillRect/>
                      </a:stretch>
                    </p:blipFill>
                    <p:spPr>
                      <a:xfrm>
                        <a:off x="190550" y="800223"/>
                        <a:ext cx="11825288" cy="334168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0227457"/>
              </p:ext>
            </p:extLst>
          </p:nvPr>
        </p:nvGraphicFramePr>
        <p:xfrm>
          <a:off x="190550" y="3751132"/>
          <a:ext cx="11653838" cy="1565275"/>
        </p:xfrm>
        <a:graphic>
          <a:graphicData uri="http://schemas.openxmlformats.org/presentationml/2006/ole">
            <mc:AlternateContent xmlns:mc="http://schemas.openxmlformats.org/markup-compatibility/2006">
              <mc:Choice xmlns:v="urn:schemas-microsoft-com:vml" Requires="v">
                <p:oleObj spid="_x0000_s68884" name="文档" r:id="rId7" imgW="11649964" imgH="1566443" progId="Word.Document.12">
                  <p:embed/>
                </p:oleObj>
              </mc:Choice>
              <mc:Fallback>
                <p:oleObj name="文档" r:id="rId7" imgW="11649964" imgH="1566443" progId="Word.Document.12">
                  <p:embed/>
                  <p:pic>
                    <p:nvPicPr>
                      <p:cNvPr id="0" name=""/>
                      <p:cNvPicPr/>
                      <p:nvPr/>
                    </p:nvPicPr>
                    <p:blipFill>
                      <a:blip r:embed="rId8"/>
                      <a:stretch>
                        <a:fillRect/>
                      </a:stretch>
                    </p:blipFill>
                    <p:spPr>
                      <a:xfrm>
                        <a:off x="190550" y="3751132"/>
                        <a:ext cx="11653838" cy="1565275"/>
                      </a:xfrm>
                      <a:prstGeom prst="rect">
                        <a:avLst/>
                      </a:prstGeom>
                    </p:spPr>
                  </p:pic>
                </p:oleObj>
              </mc:Fallback>
            </mc:AlternateContent>
          </a:graphicData>
        </a:graphic>
      </p:graphicFrame>
      <p:sp>
        <p:nvSpPr>
          <p:cNvPr id="3" name="矩形 2"/>
          <p:cNvSpPr/>
          <p:nvPr/>
        </p:nvSpPr>
        <p:spPr>
          <a:xfrm>
            <a:off x="56694" y="5080063"/>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9"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7268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750"/>
                                        <p:tgtEl>
                                          <p:spTgt spid="20"/>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7423" y="656207"/>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已知氧化性：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溶液中加入一定量的氯水，有关离子方程式错误的是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项不符合配比关系，应改为</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560310" y="1348138"/>
            <a:ext cx="423514"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3" grpId="0"/>
      <p:bldP spid="3"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7919" y="607349"/>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a:latin typeface="Times New Roman"/>
                <a:ea typeface="华文细黑"/>
                <a:cs typeface="Courier New"/>
              </a:rPr>
              <a:t>S</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和溶液中相关离子的物质的量关系图正确的是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69633" name="Picture 1" descr="C:\Users\Administrator\Desktop\化学\HX55.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8268"/>
          <a:stretch>
            <a:fillRect/>
          </a:stretch>
        </p:blipFill>
        <p:spPr bwMode="auto">
          <a:xfrm>
            <a:off x="153518" y="2030024"/>
            <a:ext cx="2829682" cy="2589255"/>
          </a:xfrm>
          <a:prstGeom prst="rect">
            <a:avLst/>
          </a:prstGeom>
          <a:noFill/>
          <a:extLst>
            <a:ext uri="{909E8E84-426E-40DD-AFC4-6F175D3DCCD1}">
              <a14:hiddenFill xmlns:a14="http://schemas.microsoft.com/office/drawing/2010/main">
                <a:solidFill>
                  <a:srgbClr val="FFFFFF"/>
                </a:solidFill>
              </a14:hiddenFill>
            </a:ext>
          </a:extLst>
        </p:spPr>
      </p:pic>
      <p:pic>
        <p:nvPicPr>
          <p:cNvPr id="69635" name="Picture 3" descr="\\李笑影\e\人教版化学\HX56.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179"/>
          <a:stretch>
            <a:fillRect/>
          </a:stretch>
        </p:blipFill>
        <p:spPr bwMode="auto">
          <a:xfrm>
            <a:off x="6156688" y="2026424"/>
            <a:ext cx="2837305" cy="259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 descr="C:\Users\Administrator\Desktop\化学\HX55.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214"/>
          <a:stretch>
            <a:fillRect/>
          </a:stretch>
        </p:blipFill>
        <p:spPr bwMode="auto">
          <a:xfrm>
            <a:off x="2964091" y="2030024"/>
            <a:ext cx="3172385" cy="25892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李笑影\e\人教版化学\HX56.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219"/>
          <a:stretch>
            <a:fillRect/>
          </a:stretch>
        </p:blipFill>
        <p:spPr bwMode="auto">
          <a:xfrm>
            <a:off x="9028199" y="2026424"/>
            <a:ext cx="2902449" cy="259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07839" y="4531480"/>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还原性：</a:t>
            </a:r>
            <a:r>
              <a:rPr lang="en-US" altLang="zh-CN" sz="2800" kern="100" dirty="0">
                <a:latin typeface="Times New Roman"/>
                <a:ea typeface="华文细黑"/>
                <a:cs typeface="Courier New"/>
              </a:rPr>
              <a:t>S</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，所以发生反应的顺序：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9225661" y="1266865"/>
            <a:ext cx="444352" cy="661207"/>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4" name="Rectangle 21">
            <a:hlinkClick r:id="rId4"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5"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6"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7"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8"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9"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0"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1"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2"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3"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4"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1" name="Rectangle 21">
            <a:hlinkClick r:id="rId15"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2" name="Rectangle 21">
            <a:hlinkClick r:id="rId16"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矩形 5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6" grpId="0"/>
      <p:bldP spid="6" grpId="1"/>
      <p:bldP spid="7" grpId="0"/>
      <p:bldP spid="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2238" y="595774"/>
            <a:ext cx="1168815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在浓盐酸中</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3SnCl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6M</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关于该反应的说法中正确的组合是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氧化剂是</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还原性：</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&gt;As</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每生成</a:t>
            </a:r>
            <a:r>
              <a:rPr lang="en-US" altLang="zh-CN" sz="2800" kern="100" dirty="0">
                <a:latin typeface="Times New Roman"/>
                <a:ea typeface="华文细黑"/>
                <a:cs typeface="Courier New"/>
              </a:rPr>
              <a:t>7.5 g As</a:t>
            </a:r>
            <a:r>
              <a:rPr lang="zh-CN" altLang="zh-CN" sz="2800" kern="100" dirty="0">
                <a:latin typeface="Times New Roman"/>
                <a:ea typeface="华文细黑"/>
                <a:cs typeface="Times New Roman"/>
              </a:rPr>
              <a:t>，还原剂失去的电子为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宋体"/>
                <a:ea typeface="华文细黑"/>
                <a:cs typeface="Times New Roman"/>
              </a:rPr>
              <a:t>⑤</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是</a:t>
            </a:r>
            <a:r>
              <a:rPr lang="zh-CN" altLang="zh-CN" sz="2800" kern="100" dirty="0">
                <a:latin typeface="Times New Roman"/>
                <a:ea typeface="华文细黑"/>
                <a:cs typeface="Times New Roman"/>
              </a:rPr>
              <a:t>氧化产物</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①③</a:t>
            </a:r>
            <a:endParaRPr lang="zh-CN" altLang="zh-CN" sz="2800" kern="100" dirty="0">
              <a:latin typeface="宋体"/>
              <a:cs typeface="Courier New"/>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每生成</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As</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，所以每生成</a:t>
            </a:r>
            <a:r>
              <a:rPr lang="en-US" altLang="zh-CN" sz="2800" kern="100" dirty="0">
                <a:latin typeface="Times New Roman"/>
                <a:ea typeface="华文细黑"/>
                <a:cs typeface="Courier New"/>
              </a:rPr>
              <a:t>7.5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)As</a:t>
            </a:r>
            <a:r>
              <a:rPr lang="zh-CN" altLang="zh-CN" sz="2800" kern="100" dirty="0">
                <a:latin typeface="Times New Roman"/>
                <a:ea typeface="华文细黑"/>
                <a:cs typeface="Times New Roman"/>
              </a:rPr>
              <a:t>，还原剂应失去电子</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应为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56505729"/>
              </p:ext>
            </p:extLst>
          </p:nvPr>
        </p:nvGraphicFramePr>
        <p:xfrm>
          <a:off x="4222055" y="1361148"/>
          <a:ext cx="1454150" cy="669925"/>
        </p:xfrm>
        <a:graphic>
          <a:graphicData uri="http://schemas.openxmlformats.org/presentationml/2006/ole">
            <mc:AlternateContent xmlns:mc="http://schemas.openxmlformats.org/markup-compatibility/2006">
              <mc:Choice xmlns:v="urn:schemas-microsoft-com:vml" Requires="v">
                <p:oleObj spid="_x0000_s71955" name="文档" r:id="rId4" imgW="1454148" imgH="670344" progId="Word.Document.12">
                  <p:embed/>
                </p:oleObj>
              </mc:Choice>
              <mc:Fallback>
                <p:oleObj name="文档" r:id="rId4" imgW="1454148" imgH="670344" progId="Word.Document.12">
                  <p:embed/>
                  <p:pic>
                    <p:nvPicPr>
                      <p:cNvPr id="0" name=""/>
                      <p:cNvPicPr/>
                      <p:nvPr/>
                    </p:nvPicPr>
                    <p:blipFill>
                      <a:blip r:embed="rId5"/>
                      <a:stretch>
                        <a:fillRect/>
                      </a:stretch>
                    </p:blipFill>
                    <p:spPr>
                      <a:xfrm>
                        <a:off x="4222055" y="1361148"/>
                        <a:ext cx="1454150" cy="669925"/>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225744965"/>
              </p:ext>
            </p:extLst>
          </p:nvPr>
        </p:nvGraphicFramePr>
        <p:xfrm>
          <a:off x="5754131" y="3285044"/>
          <a:ext cx="1452563" cy="660400"/>
        </p:xfrm>
        <a:graphic>
          <a:graphicData uri="http://schemas.openxmlformats.org/presentationml/2006/ole">
            <mc:AlternateContent xmlns:mc="http://schemas.openxmlformats.org/markup-compatibility/2006">
              <mc:Choice xmlns:v="urn:schemas-microsoft-com:vml" Requires="v">
                <p:oleObj spid="_x0000_s71956" name="文档" r:id="rId7" imgW="1454148" imgH="669984" progId="Word.Document.12">
                  <p:embed/>
                </p:oleObj>
              </mc:Choice>
              <mc:Fallback>
                <p:oleObj name="文档" r:id="rId7" imgW="1454148" imgH="669984" progId="Word.Document.12">
                  <p:embed/>
                  <p:pic>
                    <p:nvPicPr>
                      <p:cNvPr id="0" name=""/>
                      <p:cNvPicPr/>
                      <p:nvPr/>
                    </p:nvPicPr>
                    <p:blipFill>
                      <a:blip r:embed="rId8"/>
                      <a:stretch>
                        <a:fillRect/>
                      </a:stretch>
                    </p:blipFill>
                    <p:spPr>
                      <a:xfrm>
                        <a:off x="5754131" y="3285044"/>
                        <a:ext cx="1452563" cy="660400"/>
                      </a:xfrm>
                      <a:prstGeom prst="rect">
                        <a:avLst/>
                      </a:prstGeom>
                    </p:spPr>
                  </p:pic>
                </p:oleObj>
              </mc:Fallback>
            </mc:AlternateContent>
          </a:graphicData>
        </a:graphic>
      </p:graphicFrame>
      <p:sp>
        <p:nvSpPr>
          <p:cNvPr id="5" name="矩形 4"/>
          <p:cNvSpPr/>
          <p:nvPr/>
        </p:nvSpPr>
        <p:spPr>
          <a:xfrm>
            <a:off x="5872235" y="1906732"/>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9"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21"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5" grpId="0"/>
      <p:bldP spid="5"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9131" y="823373"/>
            <a:ext cx="11457851"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某品牌奶粉被鉴定为所含亚硝酸盐残留量高出正常值</a:t>
            </a:r>
            <a:r>
              <a:rPr lang="en-US" altLang="zh-CN" sz="2800" kern="100" dirty="0">
                <a:latin typeface="Times New Roman"/>
                <a:ea typeface="华文细黑"/>
                <a:cs typeface="Courier New"/>
              </a:rPr>
              <a:t>7.8</a:t>
            </a:r>
            <a:r>
              <a:rPr lang="zh-CN" altLang="zh-CN" sz="2800" kern="100" dirty="0">
                <a:latin typeface="Times New Roman"/>
                <a:ea typeface="华文细黑"/>
                <a:cs typeface="Times New Roman"/>
              </a:rPr>
              <a:t>倍，长期食用可能致癌。</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有像食盐一样的咸味，能发生如下反应：</a:t>
            </a:r>
            <a:r>
              <a:rPr lang="en-US" altLang="zh-CN" sz="2800" kern="100" dirty="0">
                <a:latin typeface="Times New Roman"/>
                <a:ea typeface="华文细黑"/>
                <a:cs typeface="Courier New"/>
              </a:rPr>
              <a:t>2NaNO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上述反应中若有</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的还原剂被氧化，则被还原的氧化剂是</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反应中</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作还原剂，当有</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的还原剂被氧化时有</a:t>
            </a:r>
            <a:r>
              <a:rPr lang="en-US" altLang="zh-CN" sz="2800" kern="100" dirty="0">
                <a:latin typeface="Times New Roman"/>
                <a:ea typeface="华文细黑"/>
                <a:cs typeface="Courier New"/>
              </a:rPr>
              <a:t>3.5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HI</a:t>
            </a:r>
            <a:r>
              <a:rPr lang="zh-CN" altLang="zh-CN" sz="2800" kern="100" dirty="0">
                <a:latin typeface="Times New Roman"/>
                <a:ea typeface="华文细黑"/>
                <a:cs typeface="Times New Roman"/>
              </a:rPr>
              <a:t>参加了反应，根据反应方程式可以得到被还原的氧化剂为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75359" y="3351789"/>
            <a:ext cx="813043" cy="661207"/>
          </a:xfrm>
          <a:prstGeom prst="rect">
            <a:avLst/>
          </a:prstGeom>
        </p:spPr>
        <p:txBody>
          <a:bodyPr wrap="none">
            <a:spAutoFit/>
          </a:bodyPr>
          <a:lstStyle/>
          <a:p>
            <a:pPr algn="just">
              <a:lnSpc>
                <a:spcPct val="150000"/>
              </a:lnSpc>
              <a:tabLst>
                <a:tab pos="1890395" algn="l"/>
              </a:tabLst>
            </a:pPr>
            <a:r>
              <a:rPr lang="en-US" altLang="zh-CN" sz="2800" kern="100" dirty="0">
                <a:solidFill>
                  <a:schemeClr val="accent6">
                    <a:lumMod val="75000"/>
                  </a:schemeClr>
                </a:solidFill>
                <a:latin typeface="Times New Roman"/>
                <a:ea typeface="华文细黑"/>
                <a:cs typeface="Courier New"/>
              </a:rPr>
              <a:t>1.75</a:t>
            </a:r>
            <a:endParaRPr lang="zh-CN" altLang="en-US" sz="2800"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2" end="2"/>
                                            </p:txEl>
                                          </p:spTgt>
                                        </p:tgtEl>
                                      </p:cBhvr>
                                    </p:animEffect>
                                    <p:set>
                                      <p:cBhvr>
                                        <p:cTn id="17" dur="1" fill="hold">
                                          <p:stCondLst>
                                            <p:cond delay="499"/>
                                          </p:stCondLst>
                                        </p:cTn>
                                        <p:tgtEl>
                                          <p:spTgt spid="4">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5" grpId="0"/>
      <p:bldP spid="5"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4856" y="681915"/>
            <a:ext cx="11688154" cy="6053709"/>
          </a:xfrm>
          <a:prstGeom prst="rect">
            <a:avLst/>
          </a:prstGeom>
        </p:spPr>
        <p:txBody>
          <a:bodyPr>
            <a:spAutoFit/>
          </a:bodyPr>
          <a:lstStyle/>
          <a:p>
            <a:pPr algn="just">
              <a:lnSpc>
                <a:spcPct val="13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某厂废切削液中，含</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，直接排放会造成污染，下列试剂</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能使</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转化为不引起二次污染的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填编号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5000"/>
              </a:lnSpc>
              <a:spcAft>
                <a:spcPts val="0"/>
              </a:spcAft>
            </a:pP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若此废水呈强碱性，需调节溶液的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接近中性，再添加所选试剂，否则会引起二次污染，反应的方程式为</a:t>
            </a:r>
            <a:r>
              <a:rPr lang="en-US" altLang="zh-CN" sz="2800" kern="100" dirty="0" smtClean="0">
                <a:latin typeface="Times New Roman"/>
                <a:ea typeface="华文细黑"/>
                <a:cs typeface="Courier New"/>
              </a:rPr>
              <a:t>______________________</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转化为不引起二次污染的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，则需要还原剂，</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既不体现氧化性，也不体现还原性</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主要体现较强的氧化性</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中氮元素处于最低价，具有一定的还原性，可以与</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972478" y="1201168"/>
            <a:ext cx="543739" cy="661015"/>
          </a:xfrm>
          <a:prstGeom prst="rect">
            <a:avLst/>
          </a:prstGeom>
        </p:spPr>
        <p:txBody>
          <a:bodyPr wrap="none">
            <a:spAutoFit/>
          </a:bodyPr>
          <a:lstStyle/>
          <a:p>
            <a:pPr algn="just">
              <a:lnSpc>
                <a:spcPct val="150000"/>
              </a:lnSpc>
              <a:tabLst>
                <a:tab pos="1890395" algn="l"/>
              </a:tabLst>
            </a:pPr>
            <a:r>
              <a:rPr lang="en-US" altLang="zh-CN" sz="2800" kern="100" dirty="0">
                <a:solidFill>
                  <a:schemeClr val="accent6">
                    <a:lumMod val="75000"/>
                  </a:schemeClr>
                </a:solidFill>
                <a:latin typeface="Times New Roman"/>
                <a:ea typeface="华文细黑"/>
                <a:cs typeface="Courier New"/>
              </a:rPr>
              <a:t>②</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3574926" y="2415144"/>
            <a:ext cx="6197851" cy="523220"/>
          </a:xfrm>
          <a:prstGeom prst="rect">
            <a:avLst/>
          </a:prstGeom>
        </p:spPr>
        <p:txBody>
          <a:bodyPr wrap="none">
            <a:spAutoFit/>
          </a:bodyPr>
          <a:lstStyle/>
          <a:p>
            <a:r>
              <a:rPr lang="en-US" altLang="zh-CN" sz="2800" kern="100" dirty="0">
                <a:solidFill>
                  <a:srgbClr val="E36C0A"/>
                </a:solidFill>
                <a:latin typeface="Times New Roman"/>
                <a:ea typeface="华文细黑"/>
              </a:rPr>
              <a:t>NaNO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NH</a:t>
            </a:r>
            <a:r>
              <a:rPr lang="en-US" altLang="zh-CN" sz="2800" kern="100" baseline="-25000" dirty="0">
                <a:solidFill>
                  <a:srgbClr val="E36C0A"/>
                </a:solidFill>
                <a:latin typeface="Times New Roman"/>
                <a:ea typeface="华文细黑"/>
              </a:rPr>
              <a:t>4</a:t>
            </a:r>
            <a:r>
              <a:rPr lang="en-US" altLang="zh-CN" sz="2800" kern="100" dirty="0">
                <a:solidFill>
                  <a:srgbClr val="E36C0A"/>
                </a:solidFill>
                <a:latin typeface="Times New Roman"/>
                <a:ea typeface="华文细黑"/>
              </a:rPr>
              <a:t>Cl</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NaCl</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graphicFrame>
        <p:nvGraphicFramePr>
          <p:cNvPr id="8" name="对象 7"/>
          <p:cNvGraphicFramePr>
            <a:graphicFrameLocks noChangeAspect="1"/>
          </p:cNvGraphicFramePr>
          <p:nvPr>
            <p:extLst>
              <p:ext uri="{D42A27DB-BD31-4B8C-83A1-F6EECF244321}">
                <p14:modId xmlns:p14="http://schemas.microsoft.com/office/powerpoint/2010/main" val="1264840921"/>
              </p:ext>
            </p:extLst>
          </p:nvPr>
        </p:nvGraphicFramePr>
        <p:xfrm>
          <a:off x="5503519" y="3629120"/>
          <a:ext cx="4614863" cy="833438"/>
        </p:xfrm>
        <a:graphic>
          <a:graphicData uri="http://schemas.openxmlformats.org/presentationml/2006/ole">
            <mc:AlternateContent xmlns:mc="http://schemas.openxmlformats.org/markup-compatibility/2006">
              <mc:Choice xmlns:v="urn:schemas-microsoft-com:vml" Requires="v">
                <p:oleObj spid="_x0000_s72840" name="文档" r:id="rId4" imgW="4614104" imgH="832710" progId="Word.Document.12">
                  <p:embed/>
                </p:oleObj>
              </mc:Choice>
              <mc:Fallback>
                <p:oleObj name="文档" r:id="rId4" imgW="4614104" imgH="832710" progId="Word.Document.12">
                  <p:embed/>
                  <p:pic>
                    <p:nvPicPr>
                      <p:cNvPr id="0" name=""/>
                      <p:cNvPicPr/>
                      <p:nvPr/>
                    </p:nvPicPr>
                    <p:blipFill>
                      <a:blip r:embed="rId5"/>
                      <a:stretch>
                        <a:fillRect/>
                      </a:stretch>
                    </p:blipFill>
                    <p:spPr>
                      <a:xfrm>
                        <a:off x="5503519" y="3629120"/>
                        <a:ext cx="4614863" cy="833438"/>
                      </a:xfrm>
                      <a:prstGeom prst="rect">
                        <a:avLst/>
                      </a:prstGeom>
                    </p:spPr>
                  </p:pic>
                </p:oleObj>
              </mc:Fallback>
            </mc:AlternateContent>
          </a:graphicData>
        </a:graphic>
      </p:graphicFrame>
      <p:sp>
        <p:nvSpPr>
          <p:cNvPr id="20"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34135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xEl>
                                              <p:pRg st="4" end="4"/>
                                            </p:txEl>
                                          </p:spTgt>
                                        </p:tgtEl>
                                      </p:cBhvr>
                                    </p:animEffect>
                                    <p:set>
                                      <p:cBhvr>
                                        <p:cTn id="27" dur="1" fill="hold">
                                          <p:stCondLst>
                                            <p:cond delay="499"/>
                                          </p:stCondLst>
                                        </p:cTn>
                                        <p:tgtEl>
                                          <p:spTgt spid="4">
                                            <p:txEl>
                                              <p:pRg st="4" end="4"/>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P spid="7" grpId="0"/>
      <p:bldP spid="7"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909514"/>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向等物质的量浓度的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的混合溶液中加入稀盐酸</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离子方程式与事实不相符的是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5000321"/>
              </p:ext>
            </p:extLst>
          </p:nvPr>
        </p:nvGraphicFramePr>
        <p:xfrm>
          <a:off x="524130" y="2369994"/>
          <a:ext cx="6938963" cy="3160713"/>
        </p:xfrm>
        <a:graphic>
          <a:graphicData uri="http://schemas.openxmlformats.org/presentationml/2006/ole">
            <mc:AlternateContent xmlns:mc="http://schemas.openxmlformats.org/markup-compatibility/2006">
              <mc:Choice xmlns:v="urn:schemas-microsoft-com:vml" Requires="v">
                <p:oleObj spid="_x0000_s73866" name="文档" r:id="rId4" imgW="6940689" imgH="3159277" progId="Word.Document.12">
                  <p:embed/>
                </p:oleObj>
              </mc:Choice>
              <mc:Fallback>
                <p:oleObj name="文档" r:id="rId4" imgW="6940689" imgH="3159277" progId="Word.Document.12">
                  <p:embed/>
                  <p:pic>
                    <p:nvPicPr>
                      <p:cNvPr id="0" name=""/>
                      <p:cNvPicPr/>
                      <p:nvPr/>
                    </p:nvPicPr>
                    <p:blipFill>
                      <a:blip r:embed="rId5"/>
                      <a:stretch>
                        <a:fillRect/>
                      </a:stretch>
                    </p:blipFill>
                    <p:spPr>
                      <a:xfrm>
                        <a:off x="524130" y="2369994"/>
                        <a:ext cx="6938963" cy="3160713"/>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02333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38497744"/>
              </p:ext>
            </p:extLst>
          </p:nvPr>
        </p:nvGraphicFramePr>
        <p:xfrm>
          <a:off x="293926" y="837506"/>
          <a:ext cx="11430000" cy="3159125"/>
        </p:xfrm>
        <a:graphic>
          <a:graphicData uri="http://schemas.openxmlformats.org/presentationml/2006/ole">
            <mc:AlternateContent xmlns:mc="http://schemas.openxmlformats.org/markup-compatibility/2006">
              <mc:Choice xmlns:v="urn:schemas-microsoft-com:vml" Requires="v">
                <p:oleObj spid="_x0000_s75024" name="文档" r:id="rId4" imgW="11431185" imgH="3168576" progId="Word.Document.12">
                  <p:embed/>
                </p:oleObj>
              </mc:Choice>
              <mc:Fallback>
                <p:oleObj name="文档" r:id="rId4" imgW="11431185" imgH="3168576" progId="Word.Document.12">
                  <p:embed/>
                  <p:pic>
                    <p:nvPicPr>
                      <p:cNvPr id="0" name=""/>
                      <p:cNvPicPr/>
                      <p:nvPr/>
                    </p:nvPicPr>
                    <p:blipFill>
                      <a:blip r:embed="rId5"/>
                      <a:stretch>
                        <a:fillRect/>
                      </a:stretch>
                    </p:blipFill>
                    <p:spPr>
                      <a:xfrm>
                        <a:off x="293926" y="837506"/>
                        <a:ext cx="11430000" cy="3159125"/>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302656"/>
              </p:ext>
            </p:extLst>
          </p:nvPr>
        </p:nvGraphicFramePr>
        <p:xfrm>
          <a:off x="298206" y="3784923"/>
          <a:ext cx="11887200" cy="2316162"/>
        </p:xfrm>
        <a:graphic>
          <a:graphicData uri="http://schemas.openxmlformats.org/presentationml/2006/ole">
            <mc:AlternateContent xmlns:mc="http://schemas.openxmlformats.org/markup-compatibility/2006">
              <mc:Choice xmlns:v="urn:schemas-microsoft-com:vml" Requires="v">
                <p:oleObj spid="_x0000_s75025" name="文档" r:id="rId7" imgW="11888174" imgH="2319561" progId="Word.Document.12">
                  <p:embed/>
                </p:oleObj>
              </mc:Choice>
              <mc:Fallback>
                <p:oleObj name="文档" r:id="rId7" imgW="11888174" imgH="2319561" progId="Word.Document.12">
                  <p:embed/>
                  <p:pic>
                    <p:nvPicPr>
                      <p:cNvPr id="0" name=""/>
                      <p:cNvPicPr/>
                      <p:nvPr/>
                    </p:nvPicPr>
                    <p:blipFill>
                      <a:blip r:embed="rId8"/>
                      <a:stretch>
                        <a:fillRect/>
                      </a:stretch>
                    </p:blipFill>
                    <p:spPr>
                      <a:xfrm>
                        <a:off x="298206" y="3784923"/>
                        <a:ext cx="11887200" cy="2316162"/>
                      </a:xfrm>
                      <a:prstGeom prst="rect">
                        <a:avLst/>
                      </a:prstGeom>
                    </p:spPr>
                  </p:pic>
                </p:oleObj>
              </mc:Fallback>
            </mc:AlternateContent>
          </a:graphicData>
        </a:graphic>
      </p:graphicFrame>
      <p:sp>
        <p:nvSpPr>
          <p:cNvPr id="18" name="Rectangle 21">
            <a:hlinkClick r:id="rId9"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10"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11"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12"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3"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4"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5"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6"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7"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8"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9"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20"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21"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966852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blinds(horizontal)">
                                      <p:cBhvr>
                                        <p:cTn id="11"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44238864"/>
              </p:ext>
            </p:extLst>
          </p:nvPr>
        </p:nvGraphicFramePr>
        <p:xfrm>
          <a:off x="333388" y="837506"/>
          <a:ext cx="11449050" cy="2336800"/>
        </p:xfrm>
        <a:graphic>
          <a:graphicData uri="http://schemas.openxmlformats.org/presentationml/2006/ole">
            <mc:AlternateContent xmlns:mc="http://schemas.openxmlformats.org/markup-compatibility/2006">
              <mc:Choice xmlns:v="urn:schemas-microsoft-com:vml" Requires="v">
                <p:oleObj spid="_x0000_s76048" name="文档" r:id="rId4" imgW="11451336" imgH="2339750" progId="Word.Document.12">
                  <p:embed/>
                </p:oleObj>
              </mc:Choice>
              <mc:Fallback>
                <p:oleObj name="文档" r:id="rId4" imgW="11451336" imgH="2339750" progId="Word.Document.12">
                  <p:embed/>
                  <p:pic>
                    <p:nvPicPr>
                      <p:cNvPr id="0" name=""/>
                      <p:cNvPicPr/>
                      <p:nvPr/>
                    </p:nvPicPr>
                    <p:blipFill>
                      <a:blip r:embed="rId5"/>
                      <a:stretch>
                        <a:fillRect/>
                      </a:stretch>
                    </p:blipFill>
                    <p:spPr>
                      <a:xfrm>
                        <a:off x="333388" y="837506"/>
                        <a:ext cx="11449050" cy="23368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4069045457"/>
              </p:ext>
            </p:extLst>
          </p:nvPr>
        </p:nvGraphicFramePr>
        <p:xfrm>
          <a:off x="352359" y="2986822"/>
          <a:ext cx="11491912" cy="2987675"/>
        </p:xfrm>
        <a:graphic>
          <a:graphicData uri="http://schemas.openxmlformats.org/presentationml/2006/ole">
            <mc:AlternateContent xmlns:mc="http://schemas.openxmlformats.org/markup-compatibility/2006">
              <mc:Choice xmlns:v="urn:schemas-microsoft-com:vml" Requires="v">
                <p:oleObj spid="_x0000_s76049" name="文档" r:id="rId7" imgW="11491997" imgH="3001657" progId="Word.Document.12">
                  <p:embed/>
                </p:oleObj>
              </mc:Choice>
              <mc:Fallback>
                <p:oleObj name="文档" r:id="rId7" imgW="11491997" imgH="3001657" progId="Word.Document.12">
                  <p:embed/>
                  <p:pic>
                    <p:nvPicPr>
                      <p:cNvPr id="0" name=""/>
                      <p:cNvPicPr/>
                      <p:nvPr/>
                    </p:nvPicPr>
                    <p:blipFill>
                      <a:blip r:embed="rId8"/>
                      <a:stretch>
                        <a:fillRect/>
                      </a:stretch>
                    </p:blipFill>
                    <p:spPr>
                      <a:xfrm>
                        <a:off x="352359" y="2986822"/>
                        <a:ext cx="11491912" cy="2987675"/>
                      </a:xfrm>
                      <a:prstGeom prst="rect">
                        <a:avLst/>
                      </a:prstGeom>
                    </p:spPr>
                  </p:pic>
                </p:oleObj>
              </mc:Fallback>
            </mc:AlternateContent>
          </a:graphicData>
        </a:graphic>
      </p:graphicFrame>
      <p:sp>
        <p:nvSpPr>
          <p:cNvPr id="4" name="矩形 3"/>
          <p:cNvSpPr/>
          <p:nvPr/>
        </p:nvSpPr>
        <p:spPr>
          <a:xfrm>
            <a:off x="228663" y="5735436"/>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9"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10"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11"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2"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3"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4"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5"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6"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7"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8"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9"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20"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21"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Tree>
    <p:extLst>
      <p:ext uri="{BB962C8B-B14F-4D97-AF65-F5344CB8AC3E}">
        <p14:creationId xmlns:p14="http://schemas.microsoft.com/office/powerpoint/2010/main" val="3692216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blinds(horizontal)">
                                      <p:cBhvr>
                                        <p:cTn id="11" dur="750"/>
                                        <p:tgtEl>
                                          <p:spTgt spid="36"/>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3700" y="693490"/>
            <a:ext cx="11639247" cy="422769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三氟化氮</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是一种无色、无味的气体，它是微电子工业技术的关键原料之一，三氟化氮在潮湿的空气中与水蒸气能发生氧化还原反应，其反应的产物有</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，请根据要求回答下列问题：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反应过程中，被氧化与被还原的元素原子的物质的量之比为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电子得失守恒：</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被氧化</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被还原</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所以</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被氧化</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被还原</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94137" y="2817498"/>
            <a:ext cx="904415" cy="656846"/>
          </a:xfrm>
          <a:prstGeom prst="rect">
            <a:avLst/>
          </a:prstGeom>
        </p:spPr>
        <p:txBody>
          <a:bodyPr wrap="none">
            <a:spAutoFit/>
          </a:bodyPr>
          <a:lstStyle/>
          <a:p>
            <a:pPr algn="just">
              <a:lnSpc>
                <a:spcPct val="150000"/>
              </a:lnSpc>
              <a:tabLst>
                <a:tab pos="1890395" algn="l"/>
              </a:tabLst>
            </a:pPr>
            <a:r>
              <a:rPr lang="en-US" altLang="zh-CN" sz="2800" kern="100" dirty="0">
                <a:solidFill>
                  <a:schemeClr val="accent6">
                    <a:lumMod val="75000"/>
                  </a:schemeClr>
                </a:solidFill>
                <a:latin typeface="Times New Roman"/>
                <a:ea typeface="华文细黑"/>
                <a:cs typeface="Courier New"/>
              </a:rPr>
              <a:t>1∶2</a:t>
            </a:r>
            <a:endParaRPr lang="zh-CN" altLang="zh-CN" sz="2800"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linds(horizontal)">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xEl>
                                              <p:pRg st="2" end="2"/>
                                            </p:txEl>
                                          </p:spTgt>
                                        </p:tgtEl>
                                      </p:cBhvr>
                                    </p:animEffect>
                                    <p:set>
                                      <p:cBhvr>
                                        <p:cTn id="20" dur="1" fill="hold">
                                          <p:stCondLst>
                                            <p:cond delay="499"/>
                                          </p:stCondLst>
                                        </p:cTn>
                                        <p:tgtEl>
                                          <p:spTgt spid="5">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xEl>
                                              <p:pRg st="3" end="3"/>
                                            </p:txEl>
                                          </p:spTgt>
                                        </p:tgtEl>
                                      </p:cBhvr>
                                    </p:animEffect>
                                    <p:set>
                                      <p:cBhvr>
                                        <p:cTn id="23" dur="1" fill="hold">
                                          <p:stCondLst>
                                            <p:cond delay="499"/>
                                          </p:stCondLst>
                                        </p:cTn>
                                        <p:tgtEl>
                                          <p:spTgt spid="5">
                                            <p:txEl>
                                              <p:pRg st="3" end="3"/>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815" y="154709"/>
            <a:ext cx="1187319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氧化还原反应与四种基本反应类型的关系</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下列反应属于氧化还原反应的是</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属于化合反应的是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，属于分解反应的是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，属于置换反应的是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，属于复分解反应的是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9329991"/>
              </p:ext>
            </p:extLst>
          </p:nvPr>
        </p:nvGraphicFramePr>
        <p:xfrm>
          <a:off x="254000" y="2804564"/>
          <a:ext cx="4733925" cy="868363"/>
        </p:xfrm>
        <a:graphic>
          <a:graphicData uri="http://schemas.openxmlformats.org/presentationml/2006/ole">
            <mc:AlternateContent xmlns:mc="http://schemas.openxmlformats.org/markup-compatibility/2006">
              <mc:Choice xmlns:v="urn:schemas-microsoft-com:vml" Requires="v">
                <p:oleObj spid="_x0000_s46596" name="文档" r:id="rId4" imgW="4801678" imgH="878792" progId="Word.Document.12">
                  <p:embed/>
                </p:oleObj>
              </mc:Choice>
              <mc:Fallback>
                <p:oleObj name="文档" r:id="rId4" imgW="4801678" imgH="878792" progId="Word.Document.12">
                  <p:embed/>
                  <p:pic>
                    <p:nvPicPr>
                      <p:cNvPr id="0" name=""/>
                      <p:cNvPicPr/>
                      <p:nvPr/>
                    </p:nvPicPr>
                    <p:blipFill>
                      <a:blip r:embed="rId5"/>
                      <a:stretch>
                        <a:fillRect/>
                      </a:stretch>
                    </p:blipFill>
                    <p:spPr>
                      <a:xfrm>
                        <a:off x="254000" y="2804564"/>
                        <a:ext cx="4733925" cy="868363"/>
                      </a:xfrm>
                      <a:prstGeom prst="rect">
                        <a:avLst/>
                      </a:prstGeom>
                    </p:spPr>
                  </p:pic>
                </p:oleObj>
              </mc:Fallback>
            </mc:AlternateContent>
          </a:graphicData>
        </a:graphic>
      </p:graphicFrame>
      <p:sp>
        <p:nvSpPr>
          <p:cNvPr id="7" name="矩形 6"/>
          <p:cNvSpPr/>
          <p:nvPr/>
        </p:nvSpPr>
        <p:spPr>
          <a:xfrm>
            <a:off x="132675" y="3471291"/>
            <a:ext cx="10686944" cy="738664"/>
          </a:xfrm>
          <a:prstGeom prst="rect">
            <a:avLst/>
          </a:prstGeom>
        </p:spPr>
        <p:txBody>
          <a:bodyPr>
            <a:spAutoFit/>
          </a:bodyPr>
          <a:lstStyle/>
          <a:p>
            <a:pPr algn="just">
              <a:lnSpc>
                <a:spcPct val="150000"/>
              </a:lnSpc>
              <a:spcAft>
                <a:spcPts val="0"/>
              </a:spcAft>
            </a:pPr>
            <a:r>
              <a:rPr lang="en-US" altLang="zh-CN" sz="2800" kern="100" smtClean="0">
                <a:latin typeface="宋体"/>
                <a:ea typeface="华文细黑"/>
                <a:cs typeface="Times New Roman"/>
              </a:rPr>
              <a:t>④</a:t>
            </a:r>
            <a:r>
              <a:rPr lang="en-US" altLang="zh-CN" sz="2800" kern="100" dirty="0">
                <a:latin typeface="Times New Roman"/>
                <a:ea typeface="华文细黑"/>
                <a:cs typeface="Courier New"/>
              </a:rPr>
              <a:t>2Na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092443367"/>
              </p:ext>
            </p:extLst>
          </p:nvPr>
        </p:nvGraphicFramePr>
        <p:xfrm>
          <a:off x="5063944" y="3477097"/>
          <a:ext cx="5546725" cy="1046163"/>
        </p:xfrm>
        <a:graphic>
          <a:graphicData uri="http://schemas.openxmlformats.org/presentationml/2006/ole">
            <mc:AlternateContent xmlns:mc="http://schemas.openxmlformats.org/markup-compatibility/2006">
              <mc:Choice xmlns:v="urn:schemas-microsoft-com:vml" Requires="v">
                <p:oleObj spid="_x0000_s46597" name="文档" r:id="rId7" imgW="5553919" imgH="1046133" progId="Word.Document.12">
                  <p:embed/>
                </p:oleObj>
              </mc:Choice>
              <mc:Fallback>
                <p:oleObj name="文档" r:id="rId7" imgW="5553919" imgH="1046133" progId="Word.Document.12">
                  <p:embed/>
                  <p:pic>
                    <p:nvPicPr>
                      <p:cNvPr id="0" name=""/>
                      <p:cNvPicPr/>
                      <p:nvPr/>
                    </p:nvPicPr>
                    <p:blipFill>
                      <a:blip r:embed="rId8"/>
                      <a:stretch>
                        <a:fillRect/>
                      </a:stretch>
                    </p:blipFill>
                    <p:spPr>
                      <a:xfrm>
                        <a:off x="5063944" y="3477097"/>
                        <a:ext cx="5546725" cy="10461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50649650"/>
              </p:ext>
            </p:extLst>
          </p:nvPr>
        </p:nvGraphicFramePr>
        <p:xfrm>
          <a:off x="5054290" y="2820661"/>
          <a:ext cx="2778125" cy="925512"/>
        </p:xfrm>
        <a:graphic>
          <a:graphicData uri="http://schemas.openxmlformats.org/presentationml/2006/ole">
            <mc:AlternateContent xmlns:mc="http://schemas.openxmlformats.org/markup-compatibility/2006">
              <mc:Choice xmlns:v="urn:schemas-microsoft-com:vml" Requires="v">
                <p:oleObj spid="_x0000_s46598" name="文档" r:id="rId10" imgW="2820090" imgH="937474" progId="Word.Document.12">
                  <p:embed/>
                </p:oleObj>
              </mc:Choice>
              <mc:Fallback>
                <p:oleObj name="文档" r:id="rId10" imgW="2820090" imgH="937474" progId="Word.Document.12">
                  <p:embed/>
                  <p:pic>
                    <p:nvPicPr>
                      <p:cNvPr id="0" name=""/>
                      <p:cNvPicPr/>
                      <p:nvPr/>
                    </p:nvPicPr>
                    <p:blipFill>
                      <a:blip r:embed="rId11"/>
                      <a:stretch>
                        <a:fillRect/>
                      </a:stretch>
                    </p:blipFill>
                    <p:spPr>
                      <a:xfrm>
                        <a:off x="5054290" y="2820661"/>
                        <a:ext cx="2778125" cy="925512"/>
                      </a:xfrm>
                      <a:prstGeom prst="rect">
                        <a:avLst/>
                      </a:prstGeom>
                    </p:spPr>
                  </p:pic>
                </p:oleObj>
              </mc:Fallback>
            </mc:AlternateContent>
          </a:graphicData>
        </a:graphic>
      </p:graphicFrame>
      <p:sp>
        <p:nvSpPr>
          <p:cNvPr id="5" name="矩形 4"/>
          <p:cNvSpPr/>
          <p:nvPr/>
        </p:nvSpPr>
        <p:spPr>
          <a:xfrm>
            <a:off x="7495523" y="2948071"/>
            <a:ext cx="4536370" cy="523220"/>
          </a:xfrm>
          <a:prstGeom prst="rect">
            <a:avLst/>
          </a:prstGeom>
        </p:spPr>
        <p:txBody>
          <a:bodyPr wrap="none">
            <a:spAutoFit/>
          </a:bodyPr>
          <a:lstStyle/>
          <a:p>
            <a:r>
              <a:rPr lang="en-US" altLang="zh-CN" sz="2800" kern="100" spc="-100" dirty="0">
                <a:solidFill>
                  <a:prstClr val="black"/>
                </a:solidFill>
                <a:latin typeface="宋体"/>
                <a:ea typeface="华文细黑"/>
                <a:cs typeface="Times New Roman"/>
              </a:rPr>
              <a:t>③</a:t>
            </a:r>
            <a:r>
              <a:rPr lang="en-US" altLang="zh-CN" sz="2800" kern="100" spc="-100" dirty="0">
                <a:solidFill>
                  <a:prstClr val="black"/>
                </a:solidFill>
                <a:latin typeface="Times New Roman"/>
                <a:ea typeface="华文细黑"/>
                <a:cs typeface="Courier New"/>
              </a:rPr>
              <a:t>Fe</a:t>
            </a:r>
            <a:r>
              <a:rPr lang="en-US" altLang="zh-CN" sz="2800" kern="100" spc="-100" baseline="-25000" dirty="0">
                <a:solidFill>
                  <a:prstClr val="black"/>
                </a:solidFill>
                <a:latin typeface="Times New Roman"/>
                <a:ea typeface="华文细黑"/>
                <a:cs typeface="Courier New"/>
              </a:rPr>
              <a:t>2</a:t>
            </a:r>
            <a:r>
              <a:rPr lang="en-US" altLang="zh-CN" sz="2800" kern="100" spc="-100" dirty="0">
                <a:solidFill>
                  <a:prstClr val="black"/>
                </a:solidFill>
                <a:latin typeface="Times New Roman"/>
                <a:ea typeface="华文细黑"/>
                <a:cs typeface="Courier New"/>
              </a:rPr>
              <a:t>O</a:t>
            </a:r>
            <a:r>
              <a:rPr lang="en-US" altLang="zh-CN" sz="2800" kern="100" spc="-100" baseline="-25000" dirty="0">
                <a:solidFill>
                  <a:prstClr val="black"/>
                </a:solidFill>
                <a:latin typeface="Times New Roman"/>
                <a:ea typeface="华文细黑"/>
                <a:cs typeface="Courier New"/>
              </a:rPr>
              <a:t>3</a:t>
            </a:r>
            <a:r>
              <a:rPr lang="zh-CN" altLang="zh-CN" sz="2800" kern="100" spc="-100" dirty="0">
                <a:solidFill>
                  <a:prstClr val="black"/>
                </a:solidFill>
                <a:latin typeface="Times New Roman"/>
                <a:ea typeface="华文细黑"/>
                <a:cs typeface="Times New Roman"/>
              </a:rPr>
              <a:t>＋</a:t>
            </a:r>
            <a:r>
              <a:rPr lang="en-US" altLang="zh-CN" sz="2800" kern="100" spc="-100" dirty="0">
                <a:solidFill>
                  <a:prstClr val="black"/>
                </a:solidFill>
                <a:latin typeface="Times New Roman"/>
                <a:ea typeface="华文细黑"/>
                <a:cs typeface="Courier New"/>
              </a:rPr>
              <a:t>3CO===2Fe</a:t>
            </a:r>
            <a:r>
              <a:rPr lang="zh-CN" altLang="zh-CN" sz="2800" kern="100" spc="-100" dirty="0">
                <a:solidFill>
                  <a:prstClr val="black"/>
                </a:solidFill>
                <a:latin typeface="Times New Roman"/>
                <a:ea typeface="华文细黑"/>
                <a:cs typeface="Times New Roman"/>
              </a:rPr>
              <a:t>＋</a:t>
            </a:r>
            <a:r>
              <a:rPr lang="en-US" altLang="zh-CN" sz="2800" kern="100" spc="-100" dirty="0">
                <a:solidFill>
                  <a:prstClr val="black"/>
                </a:solidFill>
                <a:latin typeface="Times New Roman"/>
                <a:ea typeface="华文细黑"/>
                <a:cs typeface="Courier New"/>
              </a:rPr>
              <a:t>3CO</a:t>
            </a:r>
            <a:r>
              <a:rPr lang="en-US" altLang="zh-CN" sz="2800" kern="100" spc="-100" baseline="-25000" dirty="0">
                <a:solidFill>
                  <a:prstClr val="black"/>
                </a:solidFill>
                <a:latin typeface="Times New Roman"/>
                <a:ea typeface="华文细黑"/>
                <a:cs typeface="Courier New"/>
              </a:rPr>
              <a:t>2 </a:t>
            </a:r>
            <a:endParaRPr lang="zh-CN" altLang="en-US" spc="-100" dirty="0"/>
          </a:p>
        </p:txBody>
      </p:sp>
      <p:sp>
        <p:nvSpPr>
          <p:cNvPr id="10" name="矩形 9"/>
          <p:cNvSpPr/>
          <p:nvPr/>
        </p:nvSpPr>
        <p:spPr>
          <a:xfrm>
            <a:off x="141692" y="4082080"/>
            <a:ext cx="10793813" cy="797654"/>
          </a:xfrm>
          <a:prstGeom prst="rect">
            <a:avLst/>
          </a:prstGeom>
        </p:spPr>
        <p:txBody>
          <a:bodyPr>
            <a:spAutoFit/>
          </a:bodyPr>
          <a:lstStyle/>
          <a:p>
            <a:pPr algn="just">
              <a:lnSpc>
                <a:spcPts val="5500"/>
              </a:lnSpc>
              <a:spcAft>
                <a:spcPts val="0"/>
              </a:spcAft>
            </a:pPr>
            <a:r>
              <a:rPr lang="en-US" altLang="zh-CN" sz="2800" kern="100" dirty="0" smtClean="0">
                <a:latin typeface="宋体"/>
                <a:ea typeface="华文细黑"/>
                <a:cs typeface="Times New Roman"/>
              </a:rPr>
              <a:t>⑥</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en-US" altLang="zh-CN" sz="2800" kern="100" dirty="0">
                <a:latin typeface="宋体"/>
                <a:cs typeface="Courier New"/>
              </a:rPr>
              <a:t> </a:t>
            </a:r>
            <a:r>
              <a:rPr lang="en-US" altLang="zh-CN" sz="2800" kern="100" dirty="0" smtClean="0">
                <a:latin typeface="宋体"/>
                <a:cs typeface="Courier New"/>
              </a:rPr>
              <a:t>     </a:t>
            </a:r>
            <a:r>
              <a:rPr lang="en-US" altLang="zh-CN" sz="2800" kern="100" dirty="0" smtClean="0">
                <a:latin typeface="宋体"/>
                <a:ea typeface="华文细黑"/>
                <a:cs typeface="Times New Roman"/>
              </a:rPr>
              <a:t>⑦</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814335371"/>
              </p:ext>
            </p:extLst>
          </p:nvPr>
        </p:nvGraphicFramePr>
        <p:xfrm>
          <a:off x="225275" y="4845009"/>
          <a:ext cx="4949825" cy="1036637"/>
        </p:xfrm>
        <a:graphic>
          <a:graphicData uri="http://schemas.openxmlformats.org/presentationml/2006/ole">
            <mc:AlternateContent xmlns:mc="http://schemas.openxmlformats.org/markup-compatibility/2006">
              <mc:Choice xmlns:v="urn:schemas-microsoft-com:vml" Requires="v">
                <p:oleObj spid="_x0000_s46599" name="文档" r:id="rId13" imgW="4949649" imgH="1036117" progId="Word.Document.12">
                  <p:embed/>
                </p:oleObj>
              </mc:Choice>
              <mc:Fallback>
                <p:oleObj name="文档" r:id="rId13" imgW="4949649" imgH="1036117" progId="Word.Document.12">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275" y="4845009"/>
                        <a:ext cx="4949825"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125929" y="5547948"/>
            <a:ext cx="10793813" cy="701089"/>
          </a:xfrm>
          <a:prstGeom prst="rect">
            <a:avLst/>
          </a:prstGeom>
        </p:spPr>
        <p:txBody>
          <a:bodyPr>
            <a:spAutoFit/>
          </a:bodyPr>
          <a:lstStyle/>
          <a:p>
            <a:pPr algn="just">
              <a:lnSpc>
                <a:spcPts val="5500"/>
              </a:lnSpc>
              <a:spcAft>
                <a:spcPts val="0"/>
              </a:spcAft>
            </a:pPr>
            <a:r>
              <a:rPr lang="en-US" altLang="zh-CN" sz="2800" kern="100" dirty="0" smtClean="0">
                <a:latin typeface="宋体"/>
                <a:ea typeface="华文细黑"/>
                <a:cs typeface="Times New Roman"/>
              </a:rPr>
              <a:t>⑩</a:t>
            </a:r>
            <a:r>
              <a:rPr lang="en-US" altLang="zh-CN" sz="2800" kern="100" dirty="0" err="1" smtClean="0">
                <a:latin typeface="Times New Roman"/>
                <a:ea typeface="华文细黑"/>
                <a:cs typeface="Courier New"/>
              </a:rPr>
              <a:t>NaH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en-US" altLang="zh-CN" sz="2800" kern="100" dirty="0">
                <a:latin typeface="宋体"/>
                <a:cs typeface="Courier New"/>
              </a:rPr>
              <a:t> </a:t>
            </a:r>
            <a:r>
              <a:rPr lang="en-US" altLang="zh-CN" sz="2800" kern="100" dirty="0" smtClean="0">
                <a:latin typeface="宋体"/>
                <a:cs typeface="Courier New"/>
              </a:rPr>
              <a:t> </a:t>
            </a:r>
            <a:r>
              <a:rPr lang="zh-CN" altLang="zh-CN" sz="2800" kern="100" dirty="0" smtClean="0">
                <a:latin typeface="宋体"/>
                <a:ea typeface="MS Mincho"/>
                <a:cs typeface="MS Mincho"/>
              </a:rPr>
              <a:t>⑪</a:t>
            </a:r>
            <a:r>
              <a:rPr lang="en-US" altLang="zh-CN" sz="2800" kern="100" dirty="0" err="1" smtClean="0">
                <a:latin typeface="Times New Roman"/>
                <a:ea typeface="华文细黑"/>
                <a:cs typeface="Courier New"/>
              </a:rPr>
              <a:t>IBr</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=HIO</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HBr</a:t>
            </a:r>
            <a:endParaRPr lang="en-US" altLang="zh-CN" sz="2800" kern="100" dirty="0" smtClean="0">
              <a:latin typeface="宋体"/>
              <a:cs typeface="Courier New"/>
            </a:endParaRPr>
          </a:p>
        </p:txBody>
      </p:sp>
      <p:sp>
        <p:nvSpPr>
          <p:cNvPr id="13" name="矩形 12"/>
          <p:cNvSpPr/>
          <p:nvPr/>
        </p:nvSpPr>
        <p:spPr>
          <a:xfrm>
            <a:off x="4959203" y="4744285"/>
            <a:ext cx="5862823" cy="797654"/>
          </a:xfrm>
          <a:prstGeom prst="rect">
            <a:avLst/>
          </a:prstGeom>
        </p:spPr>
        <p:txBody>
          <a:bodyPr wrap="none">
            <a:spAutoFit/>
          </a:bodyPr>
          <a:lstStyle/>
          <a:p>
            <a:pPr lvl="0" algn="just">
              <a:lnSpc>
                <a:spcPts val="5500"/>
              </a:lnSpc>
            </a:pPr>
            <a:r>
              <a:rPr lang="en-US" altLang="zh-CN" sz="2800" kern="100">
                <a:solidFill>
                  <a:prstClr val="black"/>
                </a:solidFill>
                <a:latin typeface="宋体"/>
                <a:ea typeface="华文细黑"/>
                <a:cs typeface="Times New Roman"/>
              </a:rPr>
              <a:t>⑨</a:t>
            </a:r>
            <a:r>
              <a:rPr lang="en-US" altLang="zh-CN" sz="2800" kern="100">
                <a:solidFill>
                  <a:prstClr val="black"/>
                </a:solidFill>
                <a:latin typeface="Times New Roman"/>
                <a:ea typeface="华文细黑"/>
                <a:cs typeface="Courier New"/>
              </a:rPr>
              <a:t>H</a:t>
            </a:r>
            <a:r>
              <a:rPr lang="en-US" altLang="zh-CN" sz="2800" kern="100" baseline="-25000">
                <a:solidFill>
                  <a:prstClr val="black"/>
                </a:solidFill>
                <a:latin typeface="Times New Roman"/>
                <a:ea typeface="华文细黑"/>
                <a:cs typeface="Courier New"/>
              </a:rPr>
              <a:t>2</a:t>
            </a:r>
            <a:r>
              <a:rPr lang="en-US" altLang="zh-CN" sz="2800" kern="100">
                <a:solidFill>
                  <a:prstClr val="black"/>
                </a:solidFill>
                <a:latin typeface="Times New Roman"/>
                <a:ea typeface="华文细黑"/>
                <a:cs typeface="Courier New"/>
              </a:rPr>
              <a:t>SO</a:t>
            </a:r>
            <a:r>
              <a:rPr lang="en-US" altLang="zh-CN" sz="2800" kern="100" baseline="-2500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p:txBody>
      </p:sp>
      <p:sp>
        <p:nvSpPr>
          <p:cNvPr id="15" name="矩形 14"/>
          <p:cNvSpPr/>
          <p:nvPr/>
        </p:nvSpPr>
        <p:spPr>
          <a:xfrm>
            <a:off x="5462775" y="692846"/>
            <a:ext cx="2349048" cy="700320"/>
          </a:xfrm>
          <a:prstGeom prst="rect">
            <a:avLst/>
          </a:prstGeom>
        </p:spPr>
        <p:txBody>
          <a:bodyPr>
            <a:spAutoFit/>
          </a:bodyPr>
          <a:lstStyle/>
          <a:p>
            <a:pPr lvl="0" algn="just">
              <a:lnSpc>
                <a:spcPts val="5500"/>
              </a:lnSpc>
            </a:pPr>
            <a:r>
              <a:rPr lang="en-US" altLang="zh-CN" sz="2800" kern="100" dirty="0" smtClean="0">
                <a:solidFill>
                  <a:srgbClr val="0000FF"/>
                </a:solidFill>
                <a:latin typeface="宋体"/>
                <a:ea typeface="华文细黑"/>
                <a:cs typeface="Times New Roman"/>
              </a:rPr>
              <a:t>①③④⑥⑧⑩</a:t>
            </a:r>
            <a:endParaRPr lang="zh-CN" altLang="zh-CN" sz="1050" kern="100" dirty="0">
              <a:solidFill>
                <a:srgbClr val="0000FF"/>
              </a:solidFill>
              <a:latin typeface="宋体"/>
              <a:cs typeface="Courier New"/>
            </a:endParaRPr>
          </a:p>
        </p:txBody>
      </p:sp>
      <p:sp>
        <p:nvSpPr>
          <p:cNvPr id="17" name="矩形 16"/>
          <p:cNvSpPr/>
          <p:nvPr/>
        </p:nvSpPr>
        <p:spPr>
          <a:xfrm>
            <a:off x="11025043" y="706979"/>
            <a:ext cx="902811" cy="700320"/>
          </a:xfrm>
          <a:prstGeom prst="rect">
            <a:avLst/>
          </a:prstGeom>
        </p:spPr>
        <p:txBody>
          <a:bodyPr wrap="none">
            <a:spAutoFit/>
          </a:bodyPr>
          <a:lstStyle/>
          <a:p>
            <a:pPr lvl="0" algn="just">
              <a:lnSpc>
                <a:spcPts val="5500"/>
              </a:lnSpc>
            </a:pPr>
            <a:r>
              <a:rPr lang="en-US" altLang="zh-CN" sz="2800" kern="100" dirty="0" smtClean="0">
                <a:solidFill>
                  <a:srgbClr val="0000FF"/>
                </a:solidFill>
                <a:latin typeface="宋体"/>
                <a:ea typeface="华文细黑"/>
                <a:cs typeface="Times New Roman"/>
              </a:rPr>
              <a:t>⑦⑧</a:t>
            </a:r>
            <a:endParaRPr lang="zh-CN" altLang="zh-CN" sz="1050" kern="100" dirty="0">
              <a:solidFill>
                <a:srgbClr val="0000FF"/>
              </a:solidFill>
              <a:latin typeface="宋体"/>
              <a:cs typeface="Courier New"/>
            </a:endParaRPr>
          </a:p>
        </p:txBody>
      </p:sp>
      <p:sp>
        <p:nvSpPr>
          <p:cNvPr id="19" name="矩形 18"/>
          <p:cNvSpPr/>
          <p:nvPr/>
        </p:nvSpPr>
        <p:spPr>
          <a:xfrm>
            <a:off x="3168586" y="1349103"/>
            <a:ext cx="902811" cy="700320"/>
          </a:xfrm>
          <a:prstGeom prst="rect">
            <a:avLst/>
          </a:prstGeom>
        </p:spPr>
        <p:txBody>
          <a:bodyPr wrap="none">
            <a:spAutoFit/>
          </a:bodyPr>
          <a:lstStyle/>
          <a:p>
            <a:pPr lvl="0" algn="just">
              <a:lnSpc>
                <a:spcPts val="5500"/>
              </a:lnSpc>
            </a:pPr>
            <a:r>
              <a:rPr lang="en-US" altLang="zh-CN" sz="2800" kern="100" smtClean="0">
                <a:solidFill>
                  <a:srgbClr val="0000FF"/>
                </a:solidFill>
                <a:latin typeface="宋体"/>
                <a:ea typeface="华文细黑"/>
                <a:cs typeface="Times New Roman"/>
              </a:rPr>
              <a:t>⑤⑥</a:t>
            </a:r>
            <a:endParaRPr lang="zh-CN" altLang="zh-CN" sz="1050" kern="100" dirty="0">
              <a:solidFill>
                <a:srgbClr val="0000FF"/>
              </a:solidFill>
              <a:latin typeface="宋体"/>
              <a:cs typeface="Courier New"/>
            </a:endParaRPr>
          </a:p>
        </p:txBody>
      </p:sp>
      <p:sp>
        <p:nvSpPr>
          <p:cNvPr id="21" name="矩形 20"/>
          <p:cNvSpPr/>
          <p:nvPr/>
        </p:nvSpPr>
        <p:spPr>
          <a:xfrm>
            <a:off x="7307767" y="1346866"/>
            <a:ext cx="902811" cy="700320"/>
          </a:xfrm>
          <a:prstGeom prst="rect">
            <a:avLst/>
          </a:prstGeom>
        </p:spPr>
        <p:txBody>
          <a:bodyPr wrap="none">
            <a:spAutoFit/>
          </a:bodyPr>
          <a:lstStyle/>
          <a:p>
            <a:pPr lvl="0" algn="just">
              <a:lnSpc>
                <a:spcPts val="5500"/>
              </a:lnSpc>
            </a:pPr>
            <a:r>
              <a:rPr lang="en-US" altLang="zh-CN" sz="2800" kern="100" dirty="0" smtClean="0">
                <a:solidFill>
                  <a:srgbClr val="0000FF"/>
                </a:solidFill>
                <a:latin typeface="宋体"/>
                <a:ea typeface="华文细黑"/>
                <a:cs typeface="Times New Roman"/>
              </a:rPr>
              <a:t>①④</a:t>
            </a:r>
            <a:endParaRPr lang="zh-CN" altLang="zh-CN" sz="1050" kern="100" dirty="0">
              <a:solidFill>
                <a:srgbClr val="0000FF"/>
              </a:solidFill>
              <a:latin typeface="宋体"/>
              <a:cs typeface="Courier New"/>
            </a:endParaRPr>
          </a:p>
        </p:txBody>
      </p:sp>
      <p:sp>
        <p:nvSpPr>
          <p:cNvPr id="23" name="矩形 22"/>
          <p:cNvSpPr/>
          <p:nvPr/>
        </p:nvSpPr>
        <p:spPr>
          <a:xfrm>
            <a:off x="239408" y="1988990"/>
            <a:ext cx="902811" cy="700320"/>
          </a:xfrm>
          <a:prstGeom prst="rect">
            <a:avLst/>
          </a:prstGeom>
        </p:spPr>
        <p:txBody>
          <a:bodyPr wrap="none">
            <a:spAutoFit/>
          </a:bodyPr>
          <a:lstStyle/>
          <a:p>
            <a:pPr lvl="0" algn="just">
              <a:lnSpc>
                <a:spcPts val="5500"/>
              </a:lnSpc>
            </a:pPr>
            <a:r>
              <a:rPr lang="en-US" altLang="zh-CN" sz="2800" kern="100" dirty="0" smtClean="0">
                <a:solidFill>
                  <a:srgbClr val="0000FF"/>
                </a:solidFill>
                <a:latin typeface="宋体"/>
                <a:ea typeface="华文细黑"/>
                <a:cs typeface="Times New Roman"/>
              </a:rPr>
              <a:t>⑨</a:t>
            </a:r>
            <a:r>
              <a:rPr lang="zh-CN" altLang="zh-CN" sz="2800" kern="100" dirty="0">
                <a:solidFill>
                  <a:srgbClr val="0000FF"/>
                </a:solidFill>
                <a:latin typeface="宋体"/>
                <a:ea typeface="MS Mincho"/>
                <a:cs typeface="MS Mincho"/>
              </a:rPr>
              <a:t>⑪</a:t>
            </a:r>
            <a:endParaRPr lang="zh-CN" altLang="zh-CN" sz="1050" kern="100" dirty="0">
              <a:solidFill>
                <a:srgbClr val="0000FF"/>
              </a:solidFill>
              <a:latin typeface="宋体"/>
              <a:cs typeface="Courier New"/>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09941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7"/>
                  </p:tgtEl>
                </p:cond>
              </p:nextCondLst>
            </p:seq>
          </p:childTnLst>
        </p:cTn>
      </p:par>
    </p:tnLst>
    <p:bldLst>
      <p:bldP spid="15" grpId="0"/>
      <p:bldP spid="15" grpId="1"/>
      <p:bldP spid="17" grpId="0"/>
      <p:bldP spid="17" grpId="1"/>
      <p:bldP spid="19" grpId="0"/>
      <p:bldP spid="19" grpId="1"/>
      <p:bldP spid="21" grpId="0"/>
      <p:bldP spid="21" grpId="1"/>
      <p:bldP spid="23" grpId="0"/>
      <p:bldP spid="2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4938" y="751365"/>
            <a:ext cx="11639247" cy="491160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写出该反应的化学方程式：</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若反应中生成</a:t>
            </a:r>
            <a:r>
              <a:rPr lang="en-US" altLang="zh-CN" sz="2800" kern="100" dirty="0" smtClean="0">
                <a:latin typeface="Times New Roman"/>
                <a:ea typeface="华文细黑"/>
                <a:cs typeface="Courier New"/>
              </a:rPr>
              <a:t>0.2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，转移的电子数目为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个。</a:t>
            </a:r>
            <a:endParaRPr lang="en-US"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依据化合价升降总数相等，从方程式右边着手不难配平，</a:t>
            </a:r>
            <a:r>
              <a:rPr lang="en-US" altLang="zh-CN" sz="2800" kern="100" dirty="0" smtClean="0">
                <a:latin typeface="Times New Roman"/>
                <a:ea typeface="华文细黑"/>
                <a:cs typeface="Courier New"/>
              </a:rPr>
              <a:t>3NF</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5H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=2NO</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9HF</a:t>
            </a:r>
            <a:r>
              <a:rPr lang="zh-CN" altLang="zh-CN" sz="2800" kern="100" dirty="0" smtClean="0">
                <a:latin typeface="Times New Roman"/>
                <a:ea typeface="华文细黑"/>
                <a:cs typeface="Times New Roman"/>
              </a:rPr>
              <a:t>，生成</a:t>
            </a:r>
            <a:r>
              <a:rPr lang="en-US" altLang="zh-CN" sz="2800" kern="100" dirty="0" smtClean="0">
                <a:latin typeface="Times New Roman"/>
                <a:ea typeface="华文细黑"/>
                <a:cs typeface="Courier New"/>
              </a:rPr>
              <a:t>0.2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，转移电子的数目为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0.2 </a:t>
            </a:r>
            <a:r>
              <a:rPr lang="en-US" altLang="zh-CN" sz="2800" kern="100" dirty="0" err="1" smtClean="0">
                <a:latin typeface="Times New Roman"/>
                <a:ea typeface="华文细黑"/>
                <a:cs typeface="Courier New"/>
              </a:rPr>
              <a:t>mol</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(5</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0.4</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或</a:t>
            </a:r>
            <a:r>
              <a:rPr lang="en-US" altLang="zh-CN" sz="2800" kern="100" dirty="0" smtClean="0">
                <a:latin typeface="Times New Roman"/>
                <a:ea typeface="华文细黑"/>
                <a:cs typeface="Courier New"/>
              </a:rPr>
              <a:t>2.408</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10</a:t>
            </a:r>
            <a:r>
              <a:rPr lang="en-US" altLang="zh-CN" sz="2800" kern="100" baseline="30000" dirty="0" smtClean="0">
                <a:latin typeface="Times New Roman"/>
                <a:ea typeface="华文细黑"/>
                <a:cs typeface="Courier New"/>
              </a:rPr>
              <a:t>23</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三氟化氮可由氨气和氟气反应得到：</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3F</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。据题意推测</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三种气体中，氧化性由弱到强的顺序为</a:t>
            </a: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5111675" y="853853"/>
            <a:ext cx="5664051" cy="523220"/>
          </a:xfrm>
          <a:prstGeom prst="rect">
            <a:avLst/>
          </a:prstGeom>
        </p:spPr>
        <p:txBody>
          <a:bodyPr wrap="none">
            <a:spAutoFit/>
          </a:bodyPr>
          <a:lstStyle/>
          <a:p>
            <a:r>
              <a:rPr lang="en-US" altLang="zh-CN" sz="2800" kern="100" dirty="0">
                <a:solidFill>
                  <a:srgbClr val="E36C0A"/>
                </a:solidFill>
                <a:latin typeface="Times New Roman"/>
                <a:ea typeface="华文细黑"/>
              </a:rPr>
              <a:t>3NF</a:t>
            </a:r>
            <a:r>
              <a:rPr lang="en-US" altLang="zh-CN" sz="2800" kern="100" baseline="-25000" dirty="0">
                <a:solidFill>
                  <a:srgbClr val="E36C0A"/>
                </a:solidFill>
                <a:latin typeface="Times New Roman"/>
                <a:ea typeface="华文细黑"/>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5H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=2NO</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HNO</a:t>
            </a:r>
            <a:r>
              <a:rPr lang="en-US" altLang="zh-CN" sz="2800" kern="100" baseline="-25000" dirty="0">
                <a:solidFill>
                  <a:srgbClr val="E36C0A"/>
                </a:solidFill>
                <a:latin typeface="Times New Roman"/>
                <a:ea typeface="华文细黑"/>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9HF</a:t>
            </a:r>
            <a:endParaRPr lang="zh-CN" altLang="en-US" sz="2800" dirty="0"/>
          </a:p>
        </p:txBody>
      </p:sp>
      <p:sp>
        <p:nvSpPr>
          <p:cNvPr id="7" name="矩形 6"/>
          <p:cNvSpPr/>
          <p:nvPr/>
        </p:nvSpPr>
        <p:spPr>
          <a:xfrm>
            <a:off x="7997894" y="1543453"/>
            <a:ext cx="3411511" cy="523220"/>
          </a:xfrm>
          <a:prstGeom prst="rect">
            <a:avLst/>
          </a:prstGeom>
        </p:spPr>
        <p:txBody>
          <a:bodyPr wrap="none">
            <a:spAutoFit/>
          </a:bodyPr>
          <a:lstStyle/>
          <a:p>
            <a:r>
              <a:rPr lang="en-US" altLang="zh-CN" sz="2800" kern="100" dirty="0">
                <a:solidFill>
                  <a:srgbClr val="E36C0A"/>
                </a:solidFill>
                <a:latin typeface="Times New Roman"/>
                <a:ea typeface="华文细黑"/>
              </a:rPr>
              <a:t>0.4</a:t>
            </a:r>
            <a:r>
              <a:rPr lang="en-US" altLang="zh-CN" sz="2800" i="1"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A</a:t>
            </a:r>
            <a:r>
              <a:rPr lang="en-US" altLang="zh-CN" sz="2800" kern="100" dirty="0">
                <a:solidFill>
                  <a:srgbClr val="E36C0A"/>
                </a:solidFill>
                <a:latin typeface="Times New Roman"/>
                <a:ea typeface="华文细黑"/>
              </a:rPr>
              <a:t>(</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rPr>
              <a:t>2.408</a:t>
            </a:r>
            <a:r>
              <a:rPr lang="en-US" altLang="zh-CN" sz="2800" kern="100" dirty="0">
                <a:solidFill>
                  <a:srgbClr val="E36C0A"/>
                </a:solidFill>
                <a:latin typeface="宋体"/>
                <a:ea typeface="华文细黑"/>
                <a:cs typeface="Times New Roman"/>
              </a:rPr>
              <a:t>×</a:t>
            </a:r>
            <a:r>
              <a:rPr lang="en-US" altLang="zh-CN" sz="2800" kern="100" dirty="0">
                <a:solidFill>
                  <a:srgbClr val="E36C0A"/>
                </a:solidFill>
                <a:latin typeface="Times New Roman"/>
                <a:ea typeface="华文细黑"/>
              </a:rPr>
              <a:t>10</a:t>
            </a:r>
            <a:r>
              <a:rPr lang="en-US" altLang="zh-CN" sz="2800" kern="100" baseline="30000" dirty="0">
                <a:solidFill>
                  <a:srgbClr val="E36C0A"/>
                </a:solidFill>
                <a:latin typeface="Times New Roman"/>
                <a:ea typeface="华文细黑"/>
              </a:rPr>
              <a:t>23</a:t>
            </a:r>
            <a:r>
              <a:rPr lang="en-US" altLang="zh-CN" sz="2800" kern="100" dirty="0">
                <a:solidFill>
                  <a:srgbClr val="E36C0A"/>
                </a:solidFill>
                <a:latin typeface="Times New Roman"/>
                <a:ea typeface="华文细黑"/>
              </a:rPr>
              <a:t>)</a:t>
            </a:r>
            <a:endParaRPr lang="zh-CN" altLang="en-US" sz="2800" dirty="0"/>
          </a:p>
        </p:txBody>
      </p:sp>
      <p:sp>
        <p:nvSpPr>
          <p:cNvPr id="9" name="矩形 8"/>
          <p:cNvSpPr/>
          <p:nvPr/>
        </p:nvSpPr>
        <p:spPr>
          <a:xfrm>
            <a:off x="9767614" y="4938877"/>
            <a:ext cx="2008883" cy="523220"/>
          </a:xfrm>
          <a:prstGeom prst="rect">
            <a:avLst/>
          </a:prstGeom>
        </p:spPr>
        <p:txBody>
          <a:bodyPr wrap="none">
            <a:spAutoFit/>
          </a:bodyPr>
          <a:lstStyle/>
          <a:p>
            <a:r>
              <a:rPr lang="en-US" altLang="zh-CN" sz="2800" kern="100" dirty="0">
                <a:solidFill>
                  <a:srgbClr val="E36C0A"/>
                </a:solidFill>
                <a:latin typeface="Times New Roman"/>
                <a:ea typeface="华文细黑"/>
              </a:rPr>
              <a:t>NO&lt;NF</a:t>
            </a:r>
            <a:r>
              <a:rPr lang="en-US" altLang="zh-CN" sz="2800" kern="100" baseline="-25000" dirty="0">
                <a:solidFill>
                  <a:srgbClr val="E36C0A"/>
                </a:solidFill>
                <a:latin typeface="Times New Roman"/>
                <a:ea typeface="华文细黑"/>
              </a:rPr>
              <a:t>3</a:t>
            </a:r>
            <a:r>
              <a:rPr lang="en-US" altLang="zh-CN" sz="2800" kern="100" dirty="0">
                <a:solidFill>
                  <a:srgbClr val="E36C0A"/>
                </a:solidFill>
                <a:latin typeface="Times New Roman"/>
                <a:ea typeface="华文细黑"/>
              </a:rPr>
              <a:t>&lt;F</a:t>
            </a:r>
            <a:r>
              <a:rPr lang="en-US" altLang="zh-CN" sz="2800" kern="100" baseline="-25000" dirty="0">
                <a:solidFill>
                  <a:srgbClr val="E36C0A"/>
                </a:solidFill>
                <a:latin typeface="Times New Roman"/>
                <a:ea typeface="华文细黑"/>
              </a:rPr>
              <a:t>2</a:t>
            </a:r>
            <a:endParaRPr lang="zh-CN" altLang="en-US" sz="2800" dirty="0"/>
          </a:p>
        </p:txBody>
      </p:sp>
      <p:sp>
        <p:nvSpPr>
          <p:cNvPr id="20"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841818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linds(horizontal)">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
                                            <p:txEl>
                                              <p:pRg st="2" end="2"/>
                                            </p:txEl>
                                          </p:spTgt>
                                        </p:tgtEl>
                                      </p:cBhvr>
                                    </p:animEffect>
                                    <p:set>
                                      <p:cBhvr>
                                        <p:cTn id="28" dur="1" fill="hold">
                                          <p:stCondLst>
                                            <p:cond delay="499"/>
                                          </p:stCondLst>
                                        </p:cTn>
                                        <p:tgtEl>
                                          <p:spTgt spid="5">
                                            <p:txEl>
                                              <p:pRg st="2" end="2"/>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xEl>
                                              <p:pRg st="3" end="3"/>
                                            </p:txEl>
                                          </p:spTgt>
                                        </p:tgtEl>
                                      </p:cBhvr>
                                    </p:animEffect>
                                    <p:set>
                                      <p:cBhvr>
                                        <p:cTn id="31" dur="1" fill="hold">
                                          <p:stCondLst>
                                            <p:cond delay="499"/>
                                          </p:stCondLst>
                                        </p:cTn>
                                        <p:tgtEl>
                                          <p:spTgt spid="5">
                                            <p:txEl>
                                              <p:pRg st="3" end="3"/>
                                            </p:txEl>
                                          </p:spTgt>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4" grpId="0"/>
      <p:bldP spid="4" grpId="1"/>
      <p:bldP spid="7" grpId="0"/>
      <p:bldP spid="7" grpId="1"/>
      <p:bldP spid="9" grpId="0"/>
      <p:bldP spid="9"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8256" y="644632"/>
            <a:ext cx="1152400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是一种无色、无味的气体，一旦</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在空气中泄漏，却还是易于发现。你判断该气体泄漏时的现象是</a:t>
            </a:r>
            <a:r>
              <a:rPr lang="en-US" altLang="zh-CN" sz="2800" kern="100" dirty="0" smtClean="0">
                <a:latin typeface="Times New Roman"/>
                <a:ea typeface="华文细黑"/>
                <a:cs typeface="Courier New"/>
              </a:rPr>
              <a:t>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NF</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泄漏产生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遇空气中的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生成红棕色气体</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气体均有刺激性气味且在空气中易形成酸雾，故答案为产生红棕色气体、产生刺激性气味气体、产生白雾</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一旦</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泄漏，可以用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溶液喷淋的方法减少污染，其产物除</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外，还肯定有</a:t>
            </a:r>
            <a:r>
              <a:rPr lang="en-US" altLang="zh-CN" sz="2800" kern="100" dirty="0" smtClean="0">
                <a:latin typeface="Times New Roman"/>
                <a:ea typeface="华文细黑"/>
                <a:cs typeface="Courier New"/>
              </a:rPr>
              <a:t>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反应产生</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反应必生成</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5763002" y="1230856"/>
            <a:ext cx="5855085" cy="738664"/>
          </a:xfrm>
          <a:prstGeom prst="rect">
            <a:avLst/>
          </a:prstGeom>
        </p:spPr>
        <p:txBody>
          <a:bodyPr>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产生红棕色气体、产生刺激性</a:t>
            </a:r>
            <a:r>
              <a:rPr lang="zh-CN" altLang="zh-CN" sz="2800" kern="100" dirty="0" smtClean="0">
                <a:solidFill>
                  <a:schemeClr val="accent6">
                    <a:lumMod val="75000"/>
                  </a:schemeClr>
                </a:solidFill>
                <a:latin typeface="Times New Roman"/>
                <a:ea typeface="华文细黑"/>
                <a:cs typeface="Courier New"/>
              </a:rPr>
              <a:t>气味</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19592" y="1848448"/>
            <a:ext cx="2698175" cy="738664"/>
          </a:xfrm>
          <a:prstGeom prst="rect">
            <a:avLst/>
          </a:prstGeom>
        </p:spPr>
        <p:txBody>
          <a:bodyPr wrap="none">
            <a:spAutoFit/>
          </a:bodyPr>
          <a:lstStyle/>
          <a:p>
            <a:pPr lvl="0" algn="just">
              <a:lnSpc>
                <a:spcPct val="150000"/>
              </a:lnSpc>
              <a:tabLst>
                <a:tab pos="1890395" algn="l"/>
              </a:tabLst>
            </a:pPr>
            <a:r>
              <a:rPr lang="zh-CN" altLang="zh-CN" sz="2800" kern="100" dirty="0">
                <a:solidFill>
                  <a:srgbClr val="F79646">
                    <a:lumMod val="75000"/>
                  </a:srgbClr>
                </a:solidFill>
                <a:latin typeface="Times New Roman"/>
                <a:ea typeface="华文细黑"/>
                <a:cs typeface="Courier New"/>
              </a:rPr>
              <a:t>气体、产生白雾</a:t>
            </a:r>
            <a:endParaRPr lang="zh-CN" altLang="en-US" sz="2800" kern="100" dirty="0">
              <a:solidFill>
                <a:srgbClr val="F79646">
                  <a:lumMod val="75000"/>
                </a:srgbClr>
              </a:solidFill>
              <a:latin typeface="Times New Roman"/>
              <a:ea typeface="华文细黑"/>
              <a:cs typeface="Courier New"/>
            </a:endParaRPr>
          </a:p>
        </p:txBody>
      </p:sp>
      <p:sp>
        <p:nvSpPr>
          <p:cNvPr id="7" name="矩形 6"/>
          <p:cNvSpPr/>
          <p:nvPr/>
        </p:nvSpPr>
        <p:spPr>
          <a:xfrm>
            <a:off x="5633071" y="5067600"/>
            <a:ext cx="1242648"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NaNO</a:t>
            </a:r>
            <a:r>
              <a:rPr lang="en-US" altLang="zh-CN" sz="2800" kern="100" baseline="-25000" dirty="0">
                <a:solidFill>
                  <a:srgbClr val="E36C0A"/>
                </a:solidFill>
                <a:latin typeface="Times New Roman"/>
                <a:ea typeface="华文细黑"/>
                <a:cs typeface="Courier New"/>
              </a:rPr>
              <a:t>3</a:t>
            </a:r>
            <a:endParaRPr lang="zh-CN" altLang="zh-CN" sz="2800" kern="100" dirty="0">
              <a:effectLst/>
              <a:latin typeface="宋体"/>
              <a:cs typeface="Courier New"/>
            </a:endParaRPr>
          </a:p>
        </p:txBody>
      </p:sp>
      <p:sp>
        <p:nvSpPr>
          <p:cNvPr id="21" name="Rectangle 21">
            <a:hlinkClick r:id="rId2" action="ppaction://hlinksldjump"/>
          </p:cNvPr>
          <p:cNvSpPr>
            <a:spLocks noChangeArrowheads="1"/>
          </p:cNvSpPr>
          <p:nvPr/>
        </p:nvSpPr>
        <p:spPr bwMode="auto">
          <a:xfrm>
            <a:off x="565158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608157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51157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941565"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7371559"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801553"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8231547"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661541" y="82701"/>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9091535" y="82701"/>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599875" y="82701"/>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10220405" y="82701"/>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809837" y="82701"/>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438658" y="82701"/>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9" name="圆角矩形 48">
            <a:hlinkClick r:id="rId1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50" name="圆角矩形 49">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4516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blinds(horizontal)">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xEl>
                                              <p:pRg st="2" end="2"/>
                                            </p:txEl>
                                          </p:spTgt>
                                        </p:tgtEl>
                                      </p:cBhvr>
                                    </p:animEffect>
                                    <p:set>
                                      <p:cBhvr>
                                        <p:cTn id="30" dur="1" fill="hold">
                                          <p:stCondLst>
                                            <p:cond delay="499"/>
                                          </p:stCondLst>
                                        </p:cTn>
                                        <p:tgtEl>
                                          <p:spTgt spid="5">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
                                            <p:txEl>
                                              <p:pRg st="4" end="4"/>
                                            </p:txEl>
                                          </p:spTgt>
                                        </p:tgtEl>
                                      </p:cBhvr>
                                    </p:animEffect>
                                    <p:set>
                                      <p:cBhvr>
                                        <p:cTn id="33" dur="1" fill="hold">
                                          <p:stCondLst>
                                            <p:cond delay="499"/>
                                          </p:stCondLst>
                                        </p:cTn>
                                        <p:tgtEl>
                                          <p:spTgt spid="5">
                                            <p:txEl>
                                              <p:pRg st="4" end="4"/>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2" grpId="0"/>
      <p:bldP spid="2" grpId="1"/>
      <p:bldP spid="4" grpId="0"/>
      <p:bldP spid="4" grpId="1"/>
      <p:bldP spid="7" grpId="0"/>
      <p:bldP spid="7"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13214" y="765498"/>
            <a:ext cx="10666568"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四种基本反应类型和氧化还原反应的关系可用下图表示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48130" name="Picture 2" descr="\\李笑影\e\人教版化学\新3.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774" y="1557586"/>
            <a:ext cx="7333879" cy="345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752828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5059</TotalTime>
  <Words>3732</Words>
  <Application>Microsoft Office PowerPoint</Application>
  <PresentationFormat>自定义</PresentationFormat>
  <Paragraphs>972</Paragraphs>
  <Slides>82</Slides>
  <Notes>3</Notes>
  <HiddenSlides>14</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84"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1262</cp:revision>
  <dcterms:created xsi:type="dcterms:W3CDTF">2014-11-27T01:03:08Z</dcterms:created>
  <dcterms:modified xsi:type="dcterms:W3CDTF">2016-02-29T08:49:46Z</dcterms:modified>
</cp:coreProperties>
</file>